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269" r:id="rId2"/>
    <p:sldId id="268" r:id="rId3"/>
  </p:sldIdLst>
  <p:sldSz cx="9144000" cy="6858000" type="screen4x3"/>
  <p:notesSz cx="6797675" cy="99250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8B7D1"/>
    <a:srgbClr val="E2A6C4"/>
    <a:srgbClr val="993366"/>
    <a:srgbClr val="FFCC99"/>
    <a:srgbClr val="FF9B37"/>
    <a:srgbClr val="FFAB57"/>
    <a:srgbClr val="FFD3A7"/>
    <a:srgbClr val="A5CB8B"/>
    <a:srgbClr val="659644"/>
    <a:srgbClr val="61914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Средний стиль 2 —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Средний стиль 2 —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DCAF9ED-07DC-4A11-8D7F-57B35C25682E}" styleName="Средний стиль 1 —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22838BEF-8BB2-4498-84A7-C5851F593DF1}" styleName="Средний стиль 4 —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0505E3EF-67EA-436B-97B2-0124C06EBD24}" styleName="Средний стиль 4 —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8A107856-5554-42FB-B03E-39F5DBC370BA}" styleName="Средний стиль 4 —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16D9F66E-5EB9-4882-86FB-DCBF35E3C3E4}" styleName="Средний стиль 4 —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D7AC3CCA-C797-4891-BE02-D94E43425B78}" styleName="Средний стиль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075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216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797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797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9D8339-4C8B-4BE1-A0E4-1EDD43411295}" type="datetimeFigureOut">
              <a:rPr lang="ru-RU" smtClean="0"/>
              <a:t>16.07.2026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39838"/>
            <a:ext cx="4467225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76431"/>
            <a:ext cx="5438140" cy="39079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7076"/>
            <a:ext cx="2945659" cy="4979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7076"/>
            <a:ext cx="2945659" cy="4979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93331D-7C21-4B88-8FF2-BA4427CE1D0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74956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7/16/2026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003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7/16/2026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294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7/16/2026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332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7/16/2026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344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7/16/2026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216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7/16/2026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667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7/16/2026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155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7/16/2026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429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7/16/2026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823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7/16/2026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997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7/16/2026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163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3D5989-14C6-404C-8A65-40B5B34DAE63}" type="datetimeFigureOut">
              <a:rPr lang="en-US" smtClean="0"/>
              <a:t>7/16/2026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696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leasingstat.ru/lizing-gruzovyh-avtomobilej-2/" TargetMode="External"/><Relationship Id="rId2" Type="http://schemas.openxmlformats.org/officeDocument/2006/relationships/hyperlink" Target="https://napinfo.ru/" TargetMode="External"/><Relationship Id="rId1" Type="http://schemas.openxmlformats.org/officeDocument/2006/relationships/slideLayout" Target="../slideLayouts/slideLayout3.xml"/><Relationship Id="rId4" Type="http://schemas.openxmlformats.org/officeDocument/2006/relationships/hyperlink" Target="http://www.free-powerpoint-templates-design.com/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BF2EC862-AABF-4AF2-A010-60D8156FB4B1}"/>
              </a:ext>
            </a:extLst>
          </p:cNvPr>
          <p:cNvSpPr txBox="1"/>
          <p:nvPr/>
        </p:nvSpPr>
        <p:spPr>
          <a:xfrm>
            <a:off x="1355230" y="697957"/>
            <a:ext cx="7626032" cy="20672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ts val="1350"/>
              </a:lnSpc>
            </a:pPr>
            <a:r>
              <a:rPr lang="ru-RU" sz="1200" dirty="0">
                <a:latin typeface="+mj-lt"/>
              </a:rPr>
              <a:t>По данным маркетингового агентства </a:t>
            </a:r>
            <a:r>
              <a:rPr lang="ru-RU" sz="1200" dirty="0">
                <a:latin typeface="+mj-lt"/>
                <a:hlinkClick r:id="rId2"/>
              </a:rPr>
              <a:t>НАПИ</a:t>
            </a:r>
            <a:r>
              <a:rPr lang="ru-RU" sz="1200" dirty="0">
                <a:latin typeface="+mj-lt"/>
              </a:rPr>
              <a:t>, за январь-июнь 2026 года в финансовый лизинг было выдано 25,8 тыс. ед. новых и подержанных грузовых автомобилей*, что на 7,5% больше, чем в 2025 году. В июне в лизинг было выдано 4,2 тыс. ед. грузовиков, что выше показателя июня прошлого года на 14,0%.</a:t>
            </a:r>
          </a:p>
          <a:p>
            <a:pPr algn="just">
              <a:lnSpc>
                <a:spcPts val="1350"/>
              </a:lnSpc>
            </a:pPr>
            <a:endParaRPr lang="ru-RU" sz="1200" dirty="0">
              <a:latin typeface="+mj-lt"/>
            </a:endParaRPr>
          </a:p>
          <a:p>
            <a:pPr algn="just">
              <a:lnSpc>
                <a:spcPts val="1350"/>
              </a:lnSpc>
            </a:pPr>
            <a:r>
              <a:rPr lang="ru-RU" sz="1200" dirty="0">
                <a:latin typeface="+mj-lt"/>
              </a:rPr>
              <a:t>За шесть месяцев текущего года выросла выдача в лизинг седельных тягачей (+21,9%), коммунальной (+18,7%) и бортовой или </a:t>
            </a:r>
            <a:r>
              <a:rPr lang="ru-RU" sz="1200" dirty="0" err="1">
                <a:latin typeface="+mj-lt"/>
              </a:rPr>
              <a:t>тентованной</a:t>
            </a:r>
            <a:r>
              <a:rPr lang="ru-RU" sz="1200" dirty="0">
                <a:latin typeface="+mj-lt"/>
              </a:rPr>
              <a:t> (+6,7%) техники. При этом сократился лизинг самосвалов (-11,5%), подъемной техники (-7,5%) и фургонов (-4,0%).</a:t>
            </a:r>
          </a:p>
          <a:p>
            <a:pPr algn="just">
              <a:lnSpc>
                <a:spcPts val="1350"/>
              </a:lnSpc>
            </a:pPr>
            <a:endParaRPr lang="ru-RU" sz="1200" dirty="0">
              <a:latin typeface="+mj-lt"/>
            </a:endParaRPr>
          </a:p>
          <a:p>
            <a:pPr algn="just">
              <a:lnSpc>
                <a:spcPts val="1350"/>
              </a:lnSpc>
            </a:pPr>
            <a:r>
              <a:rPr lang="ru-RU" sz="1200" dirty="0">
                <a:latin typeface="+mj-lt"/>
              </a:rPr>
              <a:t>По итогам января-июня 2026 года доля седельных тягачей в общем объеме </a:t>
            </a:r>
            <a:r>
              <a:rPr lang="ru-RU" sz="1200" dirty="0">
                <a:latin typeface="+mj-lt"/>
                <a:hlinkClick r:id="rId3"/>
              </a:rPr>
              <a:t>лизинга грузовых автомобилей </a:t>
            </a:r>
            <a:r>
              <a:rPr lang="ru-RU" sz="1200" dirty="0">
                <a:latin typeface="+mj-lt"/>
              </a:rPr>
              <a:t>достигла 44,9% (+5,4 </a:t>
            </a:r>
            <a:r>
              <a:rPr lang="ru-RU" sz="1200" dirty="0" err="1">
                <a:latin typeface="+mj-lt"/>
              </a:rPr>
              <a:t>п.п</a:t>
            </a:r>
            <a:r>
              <a:rPr lang="ru-RU" sz="1200" dirty="0">
                <a:latin typeface="+mj-lt"/>
              </a:rPr>
              <a:t>.). Также до 5,5% выросла доля коммунальной техники (+0,5 </a:t>
            </a:r>
            <a:r>
              <a:rPr lang="ru-RU" sz="1200" dirty="0" err="1">
                <a:latin typeface="+mj-lt"/>
              </a:rPr>
              <a:t>п.п</a:t>
            </a:r>
            <a:r>
              <a:rPr lang="ru-RU" sz="1200" dirty="0">
                <a:latin typeface="+mj-lt"/>
              </a:rPr>
              <a:t>.). Значительнее всего сократилась доля самосвалов – до 19,3% (-4,2 </a:t>
            </a:r>
            <a:r>
              <a:rPr lang="ru-RU" sz="1200" dirty="0" err="1">
                <a:latin typeface="+mj-lt"/>
              </a:rPr>
              <a:t>п.п</a:t>
            </a:r>
            <a:r>
              <a:rPr lang="ru-RU" sz="1200" dirty="0">
                <a:latin typeface="+mj-lt"/>
              </a:rPr>
              <a:t>.).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E064213-E59E-4A04-AEDD-D2C728ABBBC4}"/>
              </a:ext>
            </a:extLst>
          </p:cNvPr>
          <p:cNvSpPr txBox="1"/>
          <p:nvPr/>
        </p:nvSpPr>
        <p:spPr>
          <a:xfrm>
            <a:off x="134391" y="6424523"/>
            <a:ext cx="2194832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900" dirty="0">
                <a:latin typeface="+mj-lt"/>
              </a:rPr>
              <a:t>* автомобили с полной массой свыше 6 т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705298" y="290014"/>
            <a:ext cx="518990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600" b="1" dirty="0">
                <a:solidFill>
                  <a:srgbClr val="FF0000"/>
                </a:solidFill>
                <a:latin typeface="+mj-lt"/>
              </a:rPr>
              <a:t>45%  выданных в лизинг грузовиков – седельные тягачи</a:t>
            </a:r>
          </a:p>
        </p:txBody>
      </p:sp>
      <p:sp>
        <p:nvSpPr>
          <p:cNvPr id="7" name="TextBox 6">
            <a:hlinkClick r:id="rId4"/>
            <a:extLst>
              <a:ext uri="{FF2B5EF4-FFF2-40B4-BE49-F238E27FC236}">
                <a16:creationId xmlns:a16="http://schemas.microsoft.com/office/drawing/2014/main" id="{97A8E4B8-81FD-4DE5-8BB5-71CBA83B94FF}"/>
              </a:ext>
            </a:extLst>
          </p:cNvPr>
          <p:cNvSpPr txBox="1"/>
          <p:nvPr/>
        </p:nvSpPr>
        <p:spPr>
          <a:xfrm>
            <a:off x="4966208" y="6581767"/>
            <a:ext cx="4036782" cy="2308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ru-RU" sz="900" i="1" dirty="0">
                <a:cs typeface="Arial" panose="020B0604020202020204" pitchFamily="34" charset="0"/>
              </a:rPr>
              <a:t>Источник: НАПИ (Национальное Агентство Промышленной Информации)</a:t>
            </a:r>
          </a:p>
        </p:txBody>
      </p:sp>
    </p:spTree>
    <p:extLst>
      <p:ext uri="{BB962C8B-B14F-4D97-AF65-F5344CB8AC3E}">
        <p14:creationId xmlns:p14="http://schemas.microsoft.com/office/powerpoint/2010/main" val="36115433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54282225-4252-4D6F-BB58-A1099E29BC4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7297" y="941640"/>
            <a:ext cx="7620000" cy="5829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339592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1265</TotalTime>
  <Words>182</Words>
  <Application>Microsoft Office PowerPoint</Application>
  <PresentationFormat>Экран (4:3)</PresentationFormat>
  <Paragraphs>8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Болушева Ольга Александровна</dc:creator>
  <cp:lastModifiedBy>Болушева Ольга Александровна</cp:lastModifiedBy>
  <cp:revision>235</cp:revision>
  <cp:lastPrinted>2023-06-07T08:16:06Z</cp:lastPrinted>
  <dcterms:created xsi:type="dcterms:W3CDTF">2022-08-09T13:01:09Z</dcterms:created>
  <dcterms:modified xsi:type="dcterms:W3CDTF">2026-07-16T07:25:42Z</dcterms:modified>
</cp:coreProperties>
</file>