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C6E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352AB6-A53D-436D-949B-DEF1EC0390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442" y="3193456"/>
            <a:ext cx="7448550" cy="30861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436442" y="694763"/>
            <a:ext cx="75895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за январь-май 2026 года корпоративным клиентам было реализовано  24,7 тыс. ед. новых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*, что на 20,0% меньше, чем годом ранее. Частным клиентам было продано 7,5 тыс. ед. новых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, что меньше прошлогоднего показателя на 27,4%.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В общем объеме </a:t>
            </a:r>
            <a:r>
              <a:rPr lang="ru-RU" sz="1200" dirty="0">
                <a:latin typeface="+mj-lt"/>
                <a:hlinkClick r:id="rId4"/>
              </a:rPr>
              <a:t>продаж новых </a:t>
            </a:r>
            <a:r>
              <a:rPr lang="en-US" sz="1200" dirty="0">
                <a:latin typeface="+mj-lt"/>
                <a:hlinkClick r:id="rId4"/>
              </a:rPr>
              <a:t>LCV</a:t>
            </a:r>
            <a:r>
              <a:rPr lang="ru-RU" sz="1200" dirty="0">
                <a:latin typeface="+mj-lt"/>
                <a:hlinkClick r:id="rId4"/>
              </a:rPr>
              <a:t> </a:t>
            </a:r>
            <a:r>
              <a:rPr lang="ru-RU" sz="1200" dirty="0">
                <a:latin typeface="+mj-lt"/>
              </a:rPr>
              <a:t>76,8% приходится на корпоративных клиентов, а 23,2% - на частных клиентов. Среди ТОП-5 марок наибольшая доля корпоративных клиентов в продажах брендов </a:t>
            </a:r>
            <a:r>
              <a:rPr lang="en-US" sz="1200" dirty="0">
                <a:latin typeface="+mj-lt"/>
              </a:rPr>
              <a:t>GAZ</a:t>
            </a:r>
            <a:r>
              <a:rPr lang="ru-RU" sz="1200" dirty="0">
                <a:latin typeface="+mj-lt"/>
              </a:rPr>
              <a:t> (87,1%),</a:t>
            </a:r>
            <a:r>
              <a:rPr lang="en-US" sz="1200" dirty="0">
                <a:latin typeface="+mj-lt"/>
              </a:rPr>
              <a:t> SOLLERS</a:t>
            </a:r>
            <a:r>
              <a:rPr lang="ru-RU" sz="1200" dirty="0">
                <a:latin typeface="+mj-lt"/>
              </a:rPr>
              <a:t> (80,7%) и</a:t>
            </a:r>
            <a:r>
              <a:rPr lang="en-US" sz="1200" dirty="0">
                <a:latin typeface="+mj-lt"/>
              </a:rPr>
              <a:t> LADA </a:t>
            </a:r>
            <a:r>
              <a:rPr lang="ru-RU" sz="1200" dirty="0">
                <a:latin typeface="+mj-lt"/>
              </a:rPr>
              <a:t>(80,6%). Доля частных клиентов выше у марки </a:t>
            </a:r>
            <a:r>
              <a:rPr lang="en-US" sz="1200" dirty="0">
                <a:latin typeface="+mj-lt"/>
              </a:rPr>
              <a:t>JAC </a:t>
            </a:r>
            <a:r>
              <a:rPr lang="ru-RU" sz="1200" dirty="0">
                <a:latin typeface="+mj-lt"/>
              </a:rPr>
              <a:t>(</a:t>
            </a:r>
            <a:r>
              <a:rPr lang="en-US" sz="1200" dirty="0">
                <a:latin typeface="+mj-lt"/>
              </a:rPr>
              <a:t>5</a:t>
            </a:r>
            <a:r>
              <a:rPr lang="ru-RU" sz="1200" dirty="0">
                <a:latin typeface="+mj-lt"/>
              </a:rPr>
              <a:t>4,8</a:t>
            </a:r>
            <a:r>
              <a:rPr lang="en-US" sz="1200" dirty="0">
                <a:latin typeface="+mj-lt"/>
              </a:rPr>
              <a:t>%</a:t>
            </a:r>
            <a:r>
              <a:rPr lang="ru-RU" sz="1200" dirty="0">
                <a:latin typeface="+mj-lt"/>
              </a:rPr>
              <a:t>). В продажах ТОП-5 марок на корпоративных клиентов приходится 82,1%.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За год сократились продажи всех рассматриваемых марок новых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 как в частном, так и в корпоративном сегменте. При этом доля корпоративных клиентов в общем объеме продаж выросла на 1,7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Наибольший рост доли был зафиксирован у марки </a:t>
            </a:r>
            <a:r>
              <a:rPr lang="en-US" sz="1200" dirty="0">
                <a:latin typeface="+mj-lt"/>
              </a:rPr>
              <a:t>SOLLERS</a:t>
            </a:r>
            <a:r>
              <a:rPr lang="ru-RU" sz="1200" dirty="0">
                <a:latin typeface="+mj-lt"/>
              </a:rPr>
              <a:t> (+5,6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снизилась доля у </a:t>
            </a:r>
            <a:r>
              <a:rPr lang="en-US" sz="1200" dirty="0">
                <a:latin typeface="+mj-lt"/>
              </a:rPr>
              <a:t>JAC</a:t>
            </a:r>
            <a:r>
              <a:rPr lang="ru-RU" sz="1200" dirty="0">
                <a:latin typeface="+mj-lt"/>
              </a:rPr>
              <a:t> (-5,8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 и </a:t>
            </a:r>
            <a:r>
              <a:rPr lang="en-US" sz="1200" dirty="0">
                <a:latin typeface="+mj-lt"/>
              </a:rPr>
              <a:t>UAZ</a:t>
            </a:r>
            <a:r>
              <a:rPr lang="ru-RU" sz="1200" dirty="0">
                <a:latin typeface="+mj-lt"/>
              </a:rPr>
              <a:t> (-1,6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</a:t>
            </a:r>
            <a:endParaRPr lang="en-US" sz="1200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81218" y="245517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503606" y="-40031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58830" y="300863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Выросла доля продаж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LCV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корпоративным клиентам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0281" y="5700251"/>
            <a:ext cx="2670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/>
              <a:t>__________________</a:t>
            </a:r>
            <a:br>
              <a:rPr lang="ru-RU" sz="900"/>
            </a:br>
            <a:r>
              <a:rPr lang="ru-RU" sz="900"/>
              <a:t>*</a:t>
            </a:r>
            <a:r>
              <a:rPr lang="ru-RU" sz="900" dirty="0"/>
              <a:t>автомобили с полной массой до 6 т, в </a:t>
            </a:r>
            <a:r>
              <a:rPr lang="ru-RU" sz="900" dirty="0" err="1"/>
              <a:t>т.ч</a:t>
            </a:r>
            <a:r>
              <a:rPr lang="ru-RU" sz="900" dirty="0"/>
              <a:t>. пикапы</a:t>
            </a:r>
          </a:p>
        </p:txBody>
      </p:sp>
    </p:spTree>
    <p:extLst>
      <p:ext uri="{BB962C8B-B14F-4D97-AF65-F5344CB8AC3E}">
        <p14:creationId xmlns:p14="http://schemas.microsoft.com/office/powerpoint/2010/main" val="1774572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208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136</cp:revision>
  <cp:lastPrinted>2026-06-24T10:57:44Z</cp:lastPrinted>
  <dcterms:created xsi:type="dcterms:W3CDTF">2022-08-09T13:01:09Z</dcterms:created>
  <dcterms:modified xsi:type="dcterms:W3CDTF">2026-06-25T07:14:43Z</dcterms:modified>
</cp:coreProperties>
</file>