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151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A4C5"/>
    <a:srgbClr val="B1B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95" autoAdjust="0"/>
    <p:restoredTop sz="94660"/>
  </p:normalViewPr>
  <p:slideViewPr>
    <p:cSldViewPr snapToGrid="0">
      <p:cViewPr>
        <p:scale>
          <a:sx n="100" d="100"/>
          <a:sy n="100" d="100"/>
        </p:scale>
        <p:origin x="121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8BC71-EF14-4986-BEDA-7F53A14881A2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92D3F-E947-4CD0-B777-B4CF44C8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16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70559-0E80-413A-B00B-B373D6B0840E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EDB42-C335-4A5C-95FE-69EDCCEB6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3C711C-2796-4C0E-8E32-7C5036E0B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B8DA6C-1442-4665-A236-A16AEDFC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CE22ED-00D8-4390-9ED5-731D37567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330D6-ABA6-4F7A-924E-09699B4D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75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6087D-A56D-44DC-B009-343F81E4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87DAA1-95FF-40A0-99E0-381E113CC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6E7632-D9E0-4FC0-AF00-F1C954DAF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47277-ECB1-464A-86C0-5AABF225E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1676E-564F-4C6B-B907-BAFC83D6D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75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40E371-9654-463E-8D3A-6E33082B5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4D83AA-03F6-4D91-9766-7C4DF5D95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77CFB7-FC2F-4E01-915A-8E4F83BDB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B84415-A4D9-4CF2-A283-58E97EDC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18C607-2531-4AB6-B2F1-5624EA2E4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1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EC18C-5587-4924-BAC4-F52D06F12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D6B8BA-5014-4CAD-A717-7D414ADCD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524325-BE88-4C0A-A1C3-BF9F8FABE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00761C-10F8-4021-A852-A109E7A2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307FF-17B9-4A3C-90FB-BC36C9C5F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5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A07F0-A280-49C5-BC97-E5125E421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2F076C-E003-4C46-9F3C-6546EAFE1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542F85-3593-45D3-AB30-D0AA005A7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52AA3E-0D3E-4420-A961-4F9D4456A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A5F0DD-9C1F-4610-A0E7-D651C9E3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92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7EA89-7D1B-4DAD-BCB5-4D9AD51D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EAC071-7591-49ED-BCF1-ABEC3B00E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C83935-31A6-4E1E-8C71-0762775EA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565BAF-D90F-4C2C-BC42-581C130AC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1B3478-7624-4E1E-9206-6FCC7F5A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FC67D3-685C-458B-BFFC-0396853C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9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DB55E-E660-4AB5-8A74-D1EC0023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8B7FA6-7042-413C-AEDE-C09979DC8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35BE1D-B494-4A34-B0F9-C54482C3B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575DCFD-3FCF-4961-B40A-92BFF3FF1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9DEA51-6A4C-46EC-9DA2-E01F32499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27F6F9-FFA9-4120-A5B4-F5B07C59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EFE267-C3EF-467C-9930-495E6DC0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EFDF37D-B2B7-4AEB-B63B-A48C316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6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B88AE-34D7-43A7-8A20-B8A1A91C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89097B-F1FE-423A-804A-96E64D68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FC2FFC-0207-4402-B521-07103DBC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DBCBA3-D3BB-4901-8B0D-359D12C61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3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FF0AA5-F633-4E87-A9A1-2C627148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9EFDFF-3100-4625-AF04-F6FF6A16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636F0D-31D8-470A-96D4-62183548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48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19784-610F-43C3-9ED4-49F5896A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E4B52A-B1CC-456E-A293-F336C0412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04CCFF-FA40-419A-9013-853B2D2FA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C3441E-6D8F-46F2-A9D1-E31C937B3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42ED52-3D74-4707-93BF-693C63BE6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83CDF0-D95D-4A39-93DE-6ABDF938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54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0BF93-19DF-4FF8-A372-12BA7E8DB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C571751-65D4-4A72-8E0E-DEBDB1360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9BC9BD-83AC-4C9E-8E7A-1F242F973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316E5D-5DDB-48AA-81CA-81417C2AB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9A5C8D-3CD2-4E05-A2C9-249E4FE35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F133B-DBEC-4929-978F-27F562B7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6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3878E-26FC-444B-91D6-2A559639B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69E950-DDFA-41BC-B497-BB563D00A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888A0E-AE92-42F7-BA16-738FD78E8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9E80B-5AC8-44B7-B03E-0AC891655558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4B619-C34F-44A6-A3D6-90BF88581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3FC0A2-63A9-4F3B-AE75-E6ACA2AF1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0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apinfo.ru/services/it-resheniya-po-analizu-avtomobilnogo-rynka/dv-tco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1271B69-AA02-4C44-AB0D-F9DA999B9A06}"/>
              </a:ext>
            </a:extLst>
          </p:cNvPr>
          <p:cNvSpPr txBox="1">
            <a:spLocks/>
          </p:cNvSpPr>
          <p:nvPr/>
        </p:nvSpPr>
        <p:spPr>
          <a:xfrm>
            <a:off x="11635745" y="243513"/>
            <a:ext cx="391428" cy="195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2E1CF2F-19B6-4B01-91BB-CDBA096AD5BE}" type="slidenum">
              <a:rPr lang="en-US" sz="10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</a:t>
            </a:fld>
            <a:endParaRPr lang="en-US" sz="1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ABD864A0-29EA-4A3A-A79F-EC9ACECEBB8D}"/>
              </a:ext>
            </a:extLst>
          </p:cNvPr>
          <p:cNvSpPr txBox="1"/>
          <p:nvPr/>
        </p:nvSpPr>
        <p:spPr>
          <a:xfrm>
            <a:off x="1456045" y="6322790"/>
            <a:ext cx="13148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www.napinfo.ru</a:t>
            </a:r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5" y="248467"/>
            <a:ext cx="889330" cy="519284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1487136" y="508109"/>
            <a:ext cx="1032801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D5565265-B6A4-4F3A-9EDA-056AD11271D6}"/>
              </a:ext>
            </a:extLst>
          </p:cNvPr>
          <p:cNvCxnSpPr/>
          <p:nvPr/>
        </p:nvCxnSpPr>
        <p:spPr>
          <a:xfrm>
            <a:off x="1456045" y="6258357"/>
            <a:ext cx="1035910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4756E54-534A-4FE6-9758-D782C1A0BD3B}"/>
              </a:ext>
            </a:extLst>
          </p:cNvPr>
          <p:cNvSpPr txBox="1"/>
          <p:nvPr/>
        </p:nvSpPr>
        <p:spPr>
          <a:xfrm>
            <a:off x="2352544" y="183603"/>
            <a:ext cx="94410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сколько обходится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JETOUR DASHING Comfort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владельцам из разных регионов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238982" y="2065258"/>
            <a:ext cx="1238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#</a:t>
            </a:r>
            <a:r>
              <a:rPr lang="ru-RU" sz="1000" dirty="0" err="1"/>
              <a:t>НАПИ_стоимость_владения</a:t>
            </a:r>
            <a:endParaRPr lang="ru-RU" sz="1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30" y="5886245"/>
            <a:ext cx="658425" cy="6462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74481" y="572542"/>
            <a:ext cx="518007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000" dirty="0">
                <a:latin typeface="+mj-lt"/>
              </a:rPr>
              <a:t>Маркетинговое агентство НАПИ рассчитало стоимость владения* автомобилем </a:t>
            </a:r>
            <a:r>
              <a:rPr lang="en-US" sz="1000" dirty="0">
                <a:latin typeface="+mj-lt"/>
              </a:rPr>
              <a:t>JETOUR DASHING Comfort</a:t>
            </a:r>
            <a:r>
              <a:rPr lang="ru-RU" sz="1000" dirty="0">
                <a:latin typeface="+mj-lt"/>
              </a:rPr>
              <a:t> в различных регионах страны. </a:t>
            </a:r>
            <a:r>
              <a:rPr lang="ru-RU" sz="1000" dirty="0">
                <a:solidFill>
                  <a:srgbClr val="000000"/>
                </a:solidFill>
                <a:latin typeface="+mj-lt"/>
              </a:rPr>
              <a:t>Расчет выполнен </a:t>
            </a:r>
            <a:r>
              <a:rPr lang="ru-RU" sz="1000" dirty="0">
                <a:latin typeface="+mj-lt"/>
              </a:rPr>
              <a:t>с использованием </a:t>
            </a:r>
            <a:r>
              <a:rPr lang="ru-RU" sz="1000" dirty="0">
                <a:latin typeface="+mj-lt"/>
                <a:hlinkClick r:id="rId6"/>
              </a:rPr>
              <a:t>онлайн калькулятора</a:t>
            </a:r>
            <a:r>
              <a:rPr lang="en-US" sz="1000" dirty="0">
                <a:latin typeface="+mj-lt"/>
                <a:hlinkClick r:id="rId6"/>
              </a:rPr>
              <a:t> </a:t>
            </a:r>
            <a:r>
              <a:rPr lang="ru-RU" sz="1000" dirty="0">
                <a:latin typeface="+mj-lt"/>
                <a:hlinkClick r:id="rId6"/>
              </a:rPr>
              <a:t>стоимости владения </a:t>
            </a:r>
            <a:r>
              <a:rPr lang="en-US" sz="1000" dirty="0">
                <a:latin typeface="+mj-lt"/>
                <a:hlinkClick r:id="rId6"/>
              </a:rPr>
              <a:t>DV – </a:t>
            </a:r>
            <a:r>
              <a:rPr lang="en-US" sz="1000">
                <a:latin typeface="+mj-lt"/>
                <a:hlinkClick r:id="rId6"/>
              </a:rPr>
              <a:t>TCO</a:t>
            </a:r>
            <a:r>
              <a:rPr lang="ru-RU" sz="1000">
                <a:latin typeface="+mj-lt"/>
                <a:hlinkClick r:id="rId6"/>
              </a:rPr>
              <a:t>.</a:t>
            </a:r>
            <a:endParaRPr lang="ru-RU" sz="100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sz="1000">
                <a:latin typeface="+mj-lt"/>
              </a:rPr>
              <a:t>Собственник</a:t>
            </a:r>
            <a:r>
              <a:rPr lang="ru-RU" sz="1000" dirty="0">
                <a:latin typeface="+mj-lt"/>
              </a:rPr>
              <a:t>: физическое лицо</a:t>
            </a:r>
          </a:p>
          <a:p>
            <a:pPr algn="just"/>
            <a:r>
              <a:rPr lang="ru-RU" sz="1000" dirty="0">
                <a:latin typeface="+mj-lt"/>
              </a:rPr>
              <a:t>Способ покупки: собственные средства </a:t>
            </a:r>
          </a:p>
          <a:p>
            <a:pPr algn="just"/>
            <a:r>
              <a:rPr lang="ru-RU" sz="1000" dirty="0">
                <a:latin typeface="+mj-lt"/>
              </a:rPr>
              <a:t>Срок владения: 60 месяцев (5 лет)</a:t>
            </a:r>
          </a:p>
          <a:p>
            <a:pPr algn="just"/>
            <a:r>
              <a:rPr lang="ru-RU" sz="1000" dirty="0">
                <a:latin typeface="+mj-lt"/>
              </a:rPr>
              <a:t>Среднегодовой пробег: 20 тыс. км.</a:t>
            </a:r>
          </a:p>
          <a:p>
            <a:pPr algn="just"/>
            <a:r>
              <a:rPr lang="ru-RU" sz="1000" dirty="0">
                <a:latin typeface="+mj-lt"/>
              </a:rPr>
              <a:t>Город эксплуатации: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+mj-lt"/>
              </a:rPr>
              <a:t>Москва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+mj-lt"/>
              </a:rPr>
              <a:t>Новосибирск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+mj-lt"/>
              </a:rPr>
              <a:t>Екатеринбург</a:t>
            </a:r>
          </a:p>
          <a:p>
            <a:pPr marL="628650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>
                <a:latin typeface="+mj-lt"/>
              </a:rPr>
              <a:t>Владивосток</a:t>
            </a:r>
            <a:endParaRPr lang="ru-RU" sz="100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sz="1000">
                <a:solidFill>
                  <a:srgbClr val="000000"/>
                </a:solidFill>
                <a:latin typeface="+mj-lt"/>
              </a:rPr>
              <a:t>Дешевле </a:t>
            </a:r>
            <a:r>
              <a:rPr lang="ru-RU" sz="1000" dirty="0">
                <a:solidFill>
                  <a:srgbClr val="000000"/>
                </a:solidFill>
                <a:latin typeface="+mj-lt"/>
              </a:rPr>
              <a:t>всего</a:t>
            </a:r>
            <a:r>
              <a:rPr lang="en-US" sz="1000" dirty="0">
                <a:latin typeface="+mj-lt"/>
              </a:rPr>
              <a:t> JETOUR DASHING Comfort</a:t>
            </a:r>
            <a:r>
              <a:rPr lang="ru-RU" sz="1000" dirty="0">
                <a:latin typeface="+mj-lt"/>
              </a:rPr>
              <a:t> обходится в Москве – </a:t>
            </a:r>
            <a:r>
              <a:rPr lang="ru-RU" sz="1000" dirty="0">
                <a:solidFill>
                  <a:srgbClr val="000000"/>
                </a:solidFill>
                <a:latin typeface="+mj-lt"/>
              </a:rPr>
              <a:t>28,70 руб. за км и 2,87 млн руб. за пять лет. </a:t>
            </a:r>
          </a:p>
          <a:p>
            <a:pPr algn="just"/>
            <a:r>
              <a:rPr lang="ru-RU" sz="1000" dirty="0">
                <a:solidFill>
                  <a:srgbClr val="000000"/>
                </a:solidFill>
                <a:latin typeface="+mj-lt"/>
              </a:rPr>
              <a:t>Чуть дороже стоимость владения автомобилем в Новосибирске – 29,45 руб. за км и 2,95 млн руб. за пять лет. </a:t>
            </a:r>
          </a:p>
          <a:p>
            <a:pPr algn="just"/>
            <a:r>
              <a:rPr lang="ru-RU" sz="1000" dirty="0">
                <a:solidFill>
                  <a:srgbClr val="000000"/>
                </a:solidFill>
                <a:latin typeface="+mj-lt"/>
              </a:rPr>
              <a:t>Стоимость владения </a:t>
            </a:r>
            <a:r>
              <a:rPr lang="en-US" sz="1000" dirty="0">
                <a:latin typeface="+mj-lt"/>
              </a:rPr>
              <a:t>JETOUR DASHING Comfort</a:t>
            </a:r>
            <a:r>
              <a:rPr lang="ru-RU" sz="1000" dirty="0">
                <a:latin typeface="+mj-lt"/>
              </a:rPr>
              <a:t> в </a:t>
            </a:r>
            <a:r>
              <a:rPr lang="ru-RU" sz="1000" dirty="0">
                <a:solidFill>
                  <a:srgbClr val="000000"/>
                </a:solidFill>
                <a:latin typeface="+mj-lt"/>
              </a:rPr>
              <a:t>Екатеринбурге составит 30,91 руб. за км и 3, 09 млн руб. за пять лет. 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solidFill>
                  <a:srgbClr val="000000"/>
                </a:solidFill>
                <a:latin typeface="+mj-lt"/>
              </a:rPr>
              <a:t>Выше всего стоимость владения автомобилем во Владивостоке – 31,42 руб. за км и 3,14 млн руб. за пять лет</a:t>
            </a:r>
            <a:r>
              <a:rPr lang="ru-RU" sz="1000">
                <a:solidFill>
                  <a:srgbClr val="000000"/>
                </a:solidFill>
                <a:latin typeface="+mj-lt"/>
              </a:rPr>
              <a:t>. </a:t>
            </a:r>
            <a:endParaRPr lang="ru-RU" sz="1000" dirty="0">
              <a:latin typeface="+mj-lt"/>
            </a:endParaRPr>
          </a:p>
          <a:p>
            <a:pPr algn="just"/>
            <a:r>
              <a:rPr lang="ru-RU" sz="900" i="1" dirty="0">
                <a:latin typeface="+mj-lt"/>
              </a:rPr>
              <a:t>*с учетом потери стоимости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819B87-2EBA-40E5-8A97-4B56AF091E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60077" y="591267"/>
            <a:ext cx="1217295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928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2529</TotalTime>
  <Words>180</Words>
  <Application>Microsoft Office PowerPoint</Application>
  <PresentationFormat>Широкоэкранный</PresentationFormat>
  <Paragraphs>20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Козлов Александр Л</dc:creator>
  <cp:lastModifiedBy>Болушева Ольга Александровна</cp:lastModifiedBy>
  <cp:revision>307</cp:revision>
  <dcterms:created xsi:type="dcterms:W3CDTF">2025-02-12T06:29:35Z</dcterms:created>
  <dcterms:modified xsi:type="dcterms:W3CDTF">2026-06-11T11:23:56Z</dcterms:modified>
</cp:coreProperties>
</file>