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0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AA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>
        <p:scale>
          <a:sx n="100" d="100"/>
          <a:sy n="100" d="100"/>
        </p:scale>
        <p:origin x="126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avtomobilnaya-statistika/avtomobilnaya-statistika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029075" y="5840565"/>
            <a:ext cx="4808165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1050" i="1" dirty="0"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1050" i="1" dirty="0"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89858" y="763519"/>
            <a:ext cx="7347382" cy="4724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По данным маркетингового агентства </a:t>
            </a:r>
            <a:r>
              <a:rPr lang="ru-RU" sz="1300" dirty="0">
                <a:latin typeface="+mj-lt"/>
                <a:hlinkClick r:id="rId3"/>
              </a:rPr>
              <a:t>НАПИ</a:t>
            </a:r>
            <a:r>
              <a:rPr lang="ru-RU" sz="1300" dirty="0">
                <a:latin typeface="+mj-lt"/>
              </a:rPr>
              <a:t>,</a:t>
            </a:r>
            <a:r>
              <a:rPr lang="en-US" sz="1300" dirty="0">
                <a:latin typeface="+mj-lt"/>
              </a:rPr>
              <a:t> </a:t>
            </a:r>
            <a:r>
              <a:rPr lang="ru-RU" sz="1300" dirty="0">
                <a:latin typeface="+mj-lt"/>
              </a:rPr>
              <a:t>за январь-май 2026 года было продано 9,6 тыс. ед. новых и подержанных автобусов, что на 18,4% меньше, чем годом ранее. Из них 3,7 тыс. ед. были новыми (+3,3% по сравнению с 2025 годом), а 5,9 тыс. ед. – подержанными (-</a:t>
            </a:r>
            <a:r>
              <a:rPr lang="ru-RU" sz="1300">
                <a:latin typeface="+mj-lt"/>
              </a:rPr>
              <a:t>27,8%).</a:t>
            </a:r>
            <a:endParaRPr lang="ru-RU" sz="13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За год сократились </a:t>
            </a:r>
            <a:r>
              <a:rPr lang="ru-RU" sz="1300" dirty="0">
                <a:latin typeface="+mj-lt"/>
                <a:hlinkClick r:id="rId4"/>
              </a:rPr>
              <a:t>продажи новых автобусов </a:t>
            </a:r>
            <a:r>
              <a:rPr lang="ru-RU" sz="1300" dirty="0">
                <a:latin typeface="+mj-lt"/>
              </a:rPr>
              <a:t>длиной 6-8 м (-35,5% до 0,6 тыс. ед.), 10-12 м (-17,5% до 0,6 тыс. ед.), 8-10 м (-1,7% до 1,1 тыс. ед.). При этом выросли продажи новых автобусов длиной более 12 м (+74,0% до 1,4 тыс. ед.). Продажи подержанных автобусов упали во всех сегментах: 6-8 м (-37,1% до 2,2 тыс. ед.), 8-10 м (-28,4% до 1,2 тыс. ед.), 10-12 м (-19,0% до 1,8 тыс. ед.), более 12 м (-9,9% до 0,7 тыс. </a:t>
            </a:r>
            <a:r>
              <a:rPr lang="ru-RU" sz="1300">
                <a:latin typeface="+mj-lt"/>
              </a:rPr>
              <a:t>ед.).</a:t>
            </a: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>
                <a:latin typeface="+mj-lt"/>
              </a:rPr>
              <a:t>Среди новой техники увеличилась доля автобусов длиной более 12 м (+13,8 п.п.), 8-10 м (+4,8 п.п.) и 10-12 м (+1,3 п.п.), сократилась доля автобусов длиной 6-8 м (-1,2 п.п.). Наибольшая доля в продажах новых автобусов пришлась на автобусы длиной более 12 м (23,6%). </a:t>
            </a:r>
            <a:endParaRPr lang="ru-RU" sz="1300" dirty="0">
              <a:latin typeface="+mj-lt"/>
            </a:endParaRPr>
          </a:p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300" dirty="0">
                <a:latin typeface="+mj-lt"/>
              </a:rPr>
              <a:t>В сегменте подержанной техники увеличилась доля автобусов длиной 10-12 м (+3,3 </a:t>
            </a:r>
            <a:r>
              <a:rPr lang="ru-RU" sz="1300" dirty="0" err="1">
                <a:latin typeface="+mj-lt"/>
              </a:rPr>
              <a:t>п.п</a:t>
            </a:r>
            <a:r>
              <a:rPr lang="ru-RU" sz="1300" dirty="0">
                <a:latin typeface="+mj-lt"/>
              </a:rPr>
              <a:t>.) и более 12 м (+2,3 </a:t>
            </a:r>
            <a:r>
              <a:rPr lang="ru-RU" sz="1300" dirty="0" err="1">
                <a:latin typeface="+mj-lt"/>
              </a:rPr>
              <a:t>п.п</a:t>
            </a:r>
            <a:r>
              <a:rPr lang="ru-RU" sz="1300" dirty="0">
                <a:latin typeface="+mj-lt"/>
              </a:rPr>
              <a:t>.), сократилась доля автобусов длиной 6-8 м (-5,5 </a:t>
            </a:r>
            <a:r>
              <a:rPr lang="ru-RU" sz="1300" dirty="0" err="1">
                <a:latin typeface="+mj-lt"/>
              </a:rPr>
              <a:t>п.п</a:t>
            </a:r>
            <a:r>
              <a:rPr lang="ru-RU" sz="1300" dirty="0">
                <a:latin typeface="+mj-lt"/>
              </a:rPr>
              <a:t>.) и 8-10 м (-0,1 </a:t>
            </a:r>
            <a:r>
              <a:rPr lang="ru-RU" sz="1300" dirty="0" err="1">
                <a:latin typeface="+mj-lt"/>
              </a:rPr>
              <a:t>п.п</a:t>
            </a:r>
            <a:r>
              <a:rPr lang="ru-RU" sz="1300" dirty="0">
                <a:latin typeface="+mj-lt"/>
              </a:rPr>
              <a:t>.). В продажах подержанной техники 37,0% пришлись на автобусы длиной 6-8 м.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2066041" y="1185774"/>
            <a:ext cx="1133644" cy="4143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10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НАПИ_автобусы</a:t>
            </a:r>
            <a:br>
              <a:rPr lang="ru-RU" sz="1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000" dirty="0"/>
              <a:t>#</a:t>
            </a:r>
            <a:r>
              <a:rPr lang="ru-RU" sz="1000" dirty="0" err="1"/>
              <a:t>НАПИ_продажи</a:t>
            </a:r>
            <a:endParaRPr lang="ru-RU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87EE8B5-FD12-427A-9893-63E2D716207A}"/>
              </a:ext>
            </a:extLst>
          </p:cNvPr>
          <p:cNvSpPr txBox="1"/>
          <p:nvPr/>
        </p:nvSpPr>
        <p:spPr>
          <a:xfrm>
            <a:off x="1395534" y="298648"/>
            <a:ext cx="74417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Только один сегмент вырос на фоне падения рынка автобусов</a:t>
            </a:r>
          </a:p>
        </p:txBody>
      </p:sp>
    </p:spTree>
    <p:extLst>
      <p:ext uri="{BB962C8B-B14F-4D97-AF65-F5344CB8AC3E}">
        <p14:creationId xmlns:p14="http://schemas.microsoft.com/office/powerpoint/2010/main" val="3511623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7427605-7DF7-4CB0-9C4F-2845486AA3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604837"/>
            <a:ext cx="6524625" cy="616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348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647</TotalTime>
  <Words>320</Words>
  <Application>Microsoft Office PowerPoint</Application>
  <PresentationFormat>Экран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155</cp:revision>
  <dcterms:created xsi:type="dcterms:W3CDTF">2022-08-09T13:01:09Z</dcterms:created>
  <dcterms:modified xsi:type="dcterms:W3CDTF">2026-06-19T08:29:13Z</dcterms:modified>
</cp:coreProperties>
</file>