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1" r:id="rId2"/>
    <p:sldId id="259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  <a:srgbClr val="A9D18E"/>
    <a:srgbClr val="2F5597"/>
    <a:srgbClr val="6D91D1"/>
    <a:srgbClr val="C2D1EC"/>
    <a:srgbClr val="8FAADC"/>
    <a:srgbClr val="2F76B7"/>
    <a:srgbClr val="1B4367"/>
    <a:srgbClr val="1F4E79"/>
    <a:srgbClr val="7C9C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74" cy="4977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0" y="0"/>
            <a:ext cx="2930574" cy="4977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89B06-897A-4C36-BBA9-71D2FB5A89C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1" y="4785193"/>
            <a:ext cx="5409562" cy="39153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52"/>
            <a:ext cx="2930574" cy="49776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0" y="9444752"/>
            <a:ext cx="2930574" cy="49776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EC7BC-47F3-4F79-9E66-B13B6AF3F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836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spetsialnoj-tehniki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4358016" y="6562041"/>
            <a:ext cx="4377563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 (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Национальное Агентство Промышленной Информации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0303" y="713591"/>
            <a:ext cx="7576502" cy="5332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обновило </a:t>
            </a:r>
            <a:r>
              <a:rPr lang="ru-RU" sz="1100" dirty="0">
                <a:latin typeface="+mj-lt"/>
              </a:rPr>
              <a:t>отчет «</a:t>
            </a:r>
            <a:r>
              <a:rPr lang="ru-RU" sz="1100" dirty="0">
                <a:latin typeface="+mj-lt"/>
                <a:hlinkClick r:id="rId3"/>
              </a:rPr>
              <a:t>Остаточная стоимость спецтехники</a:t>
            </a:r>
            <a:r>
              <a:rPr lang="ru-RU" sz="1100" dirty="0">
                <a:latin typeface="+mj-lt"/>
              </a:rPr>
              <a:t>» по итогам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квартала 2026 года. На графиках представлены актуальные на 2023, 2024, 2026 годы цены на новые экскаваторы и остаточная стоимость этой подержанной техники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текущего </a:t>
            </a:r>
            <a:r>
              <a:rPr lang="ru-RU" sz="1100">
                <a:latin typeface="+mj-lt"/>
              </a:rPr>
              <a:t>года.</a:t>
            </a:r>
          </a:p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100" b="1">
                <a:latin typeface="+mj-lt"/>
              </a:rPr>
              <a:t>Остаточная </a:t>
            </a:r>
            <a:r>
              <a:rPr lang="ru-RU" sz="1100" b="1" dirty="0">
                <a:latin typeface="+mj-lt"/>
              </a:rPr>
              <a:t>стоимость подержанной техники по отношению к цене новой в </a:t>
            </a:r>
            <a:r>
              <a:rPr lang="en-US" sz="1100" b="1" dirty="0">
                <a:latin typeface="+mj-lt"/>
              </a:rPr>
              <a:t>I</a:t>
            </a:r>
            <a:r>
              <a:rPr lang="ru-RU" sz="1100" b="1" dirty="0">
                <a:latin typeface="+mj-lt"/>
              </a:rPr>
              <a:t> квартале 2026 года :</a:t>
            </a:r>
            <a:endParaRPr lang="ru-RU" sz="1100" dirty="0">
              <a:latin typeface="+mj-lt"/>
            </a:endParaRPr>
          </a:p>
          <a:p>
            <a:pPr algn="just"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Среди представленных на графике двухлетних и трехлетних </a:t>
            </a:r>
            <a:r>
              <a:rPr lang="ru-RU" sz="1100" dirty="0">
                <a:latin typeface="+mj-lt"/>
              </a:rPr>
              <a:t>экскаваторов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дороже всего в прошлом квартале можно было продать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SANY SY500H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средняя цена которого составляла 23,5 млн рублей и 21,9 млн рублей соответственно.  </a:t>
            </a:r>
          </a:p>
          <a:p>
            <a:pPr algn="just"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Лидером по сохранности остаточной стоимости по отношению к цене нового </a:t>
            </a:r>
            <a:r>
              <a:rPr lang="ru-RU" sz="1100" dirty="0">
                <a:latin typeface="+mj-lt"/>
              </a:rPr>
              <a:t>экскаватора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через 2 года эксплуатации стал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XCMG XE225DN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Продав двухлетний </a:t>
            </a:r>
            <a:r>
              <a:rPr lang="ru-RU" sz="1100" dirty="0">
                <a:latin typeface="+mj-lt"/>
              </a:rPr>
              <a:t>экскаватор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владелец мог приобрести новый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 XCMG XE225DN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доплатив 12,8% от его цены в 1 квартале текущего года. Лучшим по сохранности остаточной стоимости по отношению к цене нового экскаватора через 3 года эксплуатации стал 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DOOSAN DX225NLCA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. Продав трехлетний </a:t>
            </a:r>
            <a:r>
              <a:rPr lang="ru-RU" sz="1100" dirty="0">
                <a:latin typeface="+mj-lt"/>
              </a:rPr>
              <a:t>экскаватор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владелец мог приобрести новый</a:t>
            </a:r>
            <a:r>
              <a:rPr lang="en-US" sz="1100" dirty="0">
                <a:latin typeface="+mj-lt"/>
                <a:cs typeface="Arial" panose="020B0604020202020204" pitchFamily="34" charset="0"/>
              </a:rPr>
              <a:t> DOOSAN DX225NLCA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, доплатив 20,7% от его цены в 1 квартале текущего года. </a:t>
            </a:r>
            <a:endParaRPr lang="en-US" sz="1100" dirty="0">
              <a:latin typeface="+mj-lt"/>
              <a:cs typeface="Arial" panose="020B0604020202020204" pitchFamily="34" charset="0"/>
            </a:endParaRPr>
          </a:p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100" b="1" dirty="0">
                <a:latin typeface="+mj-lt"/>
              </a:rPr>
              <a:t>Остаточная стоимость двухлетней техники по отношению к цене новой в </a:t>
            </a:r>
            <a:r>
              <a:rPr lang="en-US" sz="1100" b="1" dirty="0">
                <a:latin typeface="+mj-lt"/>
              </a:rPr>
              <a:t>I</a:t>
            </a:r>
            <a:r>
              <a:rPr lang="ru-RU" sz="1100" b="1" dirty="0">
                <a:latin typeface="+mj-lt"/>
              </a:rPr>
              <a:t> квартале 2024 года :</a:t>
            </a:r>
          </a:p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+mj-lt"/>
              </a:rPr>
              <a:t>Из экскаваторов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возрастом 2 года лидером по сохранности остаточной стоимости по отношению к актуальной на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 2024 года цене новой техники стал </a:t>
            </a:r>
            <a:r>
              <a:rPr lang="en-US" sz="1100" dirty="0">
                <a:latin typeface="+mj-lt"/>
              </a:rPr>
              <a:t>KOMATSU PC210-10M0</a:t>
            </a:r>
            <a:r>
              <a:rPr lang="ru-RU" sz="1100" dirty="0">
                <a:latin typeface="+mj-lt"/>
              </a:rPr>
              <a:t>, который сохранил 107,27%. </a:t>
            </a:r>
          </a:p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100" b="1" dirty="0">
                <a:latin typeface="+mj-lt"/>
              </a:rPr>
              <a:t>Остаточная стоимость трехлетней техники по отношению к цене новый в </a:t>
            </a:r>
            <a:r>
              <a:rPr lang="en-US" sz="1100" b="1" dirty="0">
                <a:latin typeface="+mj-lt"/>
              </a:rPr>
              <a:t>I</a:t>
            </a:r>
            <a:r>
              <a:rPr lang="ru-RU" sz="1100" b="1" dirty="0">
                <a:latin typeface="+mj-lt"/>
              </a:rPr>
              <a:t> квартале 2023 года :</a:t>
            </a:r>
          </a:p>
          <a:p>
            <a:pPr algn="just" fontAlgn="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100" dirty="0">
                <a:latin typeface="+mj-lt"/>
              </a:rPr>
              <a:t>Среди подержанных экскаваторов возрастом 3 года лидером по сохранности остаточной стоимости по отношению к актуальной на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 2023 года цене новой техники стал </a:t>
            </a:r>
            <a:r>
              <a:rPr lang="en-US" sz="1100" dirty="0">
                <a:latin typeface="+mj-lt"/>
              </a:rPr>
              <a:t>SANY SY500H</a:t>
            </a:r>
            <a:r>
              <a:rPr lang="ru-RU" sz="1100" dirty="0">
                <a:latin typeface="+mj-lt"/>
              </a:rPr>
              <a:t>, сохранивший 91,89%.  </a:t>
            </a:r>
            <a:endParaRPr lang="en-US" sz="1100" dirty="0"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89518" y="295959"/>
            <a:ext cx="72521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Остаточная стоимость двух- и трехлетних экскаваторов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1866460" y="1061254"/>
            <a:ext cx="1714060" cy="584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НАПИ_спецтехника</a:t>
            </a:r>
            <a:br>
              <a:rPr lang="ru-RU" sz="800" dirty="0"/>
            </a:br>
            <a:r>
              <a:rPr lang="ru-RU" sz="800" dirty="0"/>
              <a:t>#</a:t>
            </a:r>
            <a:r>
              <a:rPr lang="ru-RU" sz="800" dirty="0" err="1"/>
              <a:t>НАПИ_остаточная_стоимость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мах</a:t>
            </a:r>
          </a:p>
        </p:txBody>
      </p:sp>
    </p:spTree>
    <p:extLst>
      <p:ext uri="{BB962C8B-B14F-4D97-AF65-F5344CB8AC3E}">
        <p14:creationId xmlns:p14="http://schemas.microsoft.com/office/powerpoint/2010/main" val="379500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D7C5CDB-6AA6-4845-A141-0757978640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62" y="704850"/>
            <a:ext cx="9001125" cy="615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95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3053</TotalTime>
  <Words>292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370</cp:revision>
  <cp:lastPrinted>2026-05-28T09:26:08Z</cp:lastPrinted>
  <dcterms:created xsi:type="dcterms:W3CDTF">2022-08-09T13:01:09Z</dcterms:created>
  <dcterms:modified xsi:type="dcterms:W3CDTF">2026-06-29T08:14:15Z</dcterms:modified>
</cp:coreProperties>
</file>