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6EA92D"/>
    <a:srgbClr val="F2C400"/>
    <a:srgbClr val="663300"/>
    <a:srgbClr val="993300"/>
    <a:srgbClr val="008080"/>
    <a:srgbClr val="660033"/>
    <a:srgbClr val="CC0066"/>
    <a:srgbClr val="FF505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33" autoAdjust="0"/>
    <p:restoredTop sz="94660"/>
  </p:normalViewPr>
  <p:slideViewPr>
    <p:cSldViewPr snapToGrid="0">
      <p:cViewPr>
        <p:scale>
          <a:sx n="100" d="100"/>
          <a:sy n="100" d="100"/>
        </p:scale>
        <p:origin x="138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dinamika-srednih-tsen-na-novye-pritsepy-i-polupritsepy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F69C6-9B18-6DE5-84E0-B99835AE9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7AEEC55-4B72-0142-5150-F4D42C4AC53E}"/>
              </a:ext>
            </a:extLst>
          </p:cNvPr>
          <p:cNvSpPr txBox="1"/>
          <p:nvPr/>
        </p:nvSpPr>
        <p:spPr>
          <a:xfrm>
            <a:off x="1081669" y="264820"/>
            <a:ext cx="790642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1600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 сколько новые и подержанные прицепы подешевели </a:t>
            </a:r>
            <a:r>
              <a:rPr lang="ru-RU" sz="1600" i="0" u="none" strike="noStrike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 год 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0F943DB-3101-E146-3954-9358692B156D}"/>
              </a:ext>
            </a:extLst>
          </p:cNvPr>
          <p:cNvSpPr/>
          <p:nvPr/>
        </p:nvSpPr>
        <p:spPr>
          <a:xfrm>
            <a:off x="135605" y="6231622"/>
            <a:ext cx="2144995" cy="382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dirty="0"/>
              <a:t>__________________</a:t>
            </a:r>
            <a:br>
              <a:rPr lang="en-US" sz="900" dirty="0"/>
            </a:br>
            <a:r>
              <a:rPr lang="ru-RU" sz="900" dirty="0"/>
              <a:t>* не старше 20 лет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F43906-3702-FE2E-2B5B-2C449D829FB7}"/>
              </a:ext>
            </a:extLst>
          </p:cNvPr>
          <p:cNvSpPr txBox="1"/>
          <p:nvPr/>
        </p:nvSpPr>
        <p:spPr>
          <a:xfrm>
            <a:off x="1375293" y="646260"/>
            <a:ext cx="7549924" cy="1502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  <a:spcAft>
                <a:spcPts val="600"/>
              </a:spcAft>
            </a:pPr>
            <a:r>
              <a:rPr lang="ru-RU" sz="1100" dirty="0"/>
              <a:t>Маркетинговое агентство </a:t>
            </a:r>
            <a:r>
              <a:rPr lang="ru-RU" sz="1100" dirty="0">
                <a:hlinkClick r:id="rId2"/>
              </a:rPr>
              <a:t>НАПИ</a:t>
            </a:r>
            <a:r>
              <a:rPr lang="ru-RU" sz="1100" dirty="0"/>
              <a:t> проанализировало динамику средних цен на новые и подержанные* прицепы и полуприцепы. </a:t>
            </a:r>
          </a:p>
          <a:p>
            <a:pPr algn="just">
              <a:lnSpc>
                <a:spcPts val="1400"/>
              </a:lnSpc>
              <a:spcAft>
                <a:spcPts val="600"/>
              </a:spcAft>
            </a:pPr>
            <a:r>
              <a:rPr lang="ru-RU" sz="1100" dirty="0"/>
              <a:t>За год, с мая 2025 года по май 2026 года, стоимость прицепов и полуприцепов снизилась. Так, средняя цена на </a:t>
            </a:r>
            <a:r>
              <a:rPr lang="ru-RU" sz="1100" dirty="0">
                <a:hlinkClick r:id="rId3"/>
              </a:rPr>
              <a:t>новые полуприцепы </a:t>
            </a:r>
            <a:r>
              <a:rPr lang="ru-RU" sz="1100" dirty="0"/>
              <a:t>сократилась на 9,3%, а на подержанные – на 5,4%. Средняя цена на новые прицепы сократилась на 6,4%, на подержанные – на 10,6%. </a:t>
            </a:r>
          </a:p>
          <a:p>
            <a:pPr algn="just">
              <a:lnSpc>
                <a:spcPts val="1400"/>
              </a:lnSpc>
              <a:spcAft>
                <a:spcPts val="600"/>
              </a:spcAft>
            </a:pPr>
            <a:r>
              <a:rPr lang="ru-RU" sz="1100" dirty="0"/>
              <a:t>В мае по сравнению с апрелем текущего года на 1,2% подорожали новые полуприцепы, на 5,2% - подержанные. В то же время цены на новые прицепы сократились на 1,8%, а на подержанные подросли на 4,6%.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-2078272" y="919668"/>
            <a:ext cx="2213877" cy="7841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/>
              <a:t>#</a:t>
            </a:r>
            <a:r>
              <a:rPr lang="ru-RU" sz="1000" dirty="0" err="1"/>
              <a:t>НАПИ_прицепы_полуприцепы</a:t>
            </a:r>
            <a:endParaRPr lang="ru-RU" sz="1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/>
              <a:t>#</a:t>
            </a:r>
            <a:r>
              <a:rPr lang="ru-RU" sz="1000" dirty="0" err="1"/>
              <a:t>НАПИ_цены</a:t>
            </a:r>
            <a:endParaRPr lang="ru-RU" sz="1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/>
              <a:t>мах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0D258E5-950A-4DBC-B96A-B939BBD7F4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5293" y="2149236"/>
            <a:ext cx="7581900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9651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1862</TotalTime>
  <Words>134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167</cp:revision>
  <cp:lastPrinted>2025-03-03T09:49:14Z</cp:lastPrinted>
  <dcterms:created xsi:type="dcterms:W3CDTF">2022-08-09T13:01:09Z</dcterms:created>
  <dcterms:modified xsi:type="dcterms:W3CDTF">2026-06-16T11:09:23Z</dcterms:modified>
</cp:coreProperties>
</file>