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C59F"/>
    <a:srgbClr val="33CC33"/>
    <a:srgbClr val="66FF33"/>
    <a:srgbClr val="81CC6A"/>
    <a:srgbClr val="73B149"/>
    <a:srgbClr val="80CEAB"/>
    <a:srgbClr val="3BBEFF"/>
    <a:srgbClr val="66CCFF"/>
    <a:srgbClr val="007CD0"/>
    <a:srgbClr val="6E49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5" autoAdjust="0"/>
    <p:restoredTop sz="94660"/>
  </p:normalViewPr>
  <p:slideViewPr>
    <p:cSldViewPr snapToGrid="0">
      <p:cViewPr>
        <p:scale>
          <a:sx n="98" d="100"/>
          <a:sy n="98" d="100"/>
        </p:scale>
        <p:origin x="120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napinfo.ru/services/tseny-na-avtomobili/tseny-na-poderzhannye-legkie-kommercheskie-avtomobili/" TargetMode="External"/><Relationship Id="rId4" Type="http://schemas.openxmlformats.org/officeDocument/2006/relationships/hyperlink" Target="https://napinfo.ru/services/tseny-na-avtomobili/tseny-na-novye-legkie-kommercheskie-avtomobil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C7930A4-D2C0-4D80-B77D-1A29451A80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5336" y="2756379"/>
            <a:ext cx="7439025" cy="38290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D2E5385-4CEF-41B5-82F0-7BBD4F354625}"/>
              </a:ext>
            </a:extLst>
          </p:cNvPr>
          <p:cNvSpPr txBox="1"/>
          <p:nvPr/>
        </p:nvSpPr>
        <p:spPr>
          <a:xfrm>
            <a:off x="1621374" y="272571"/>
            <a:ext cx="73229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30% подорожали новые и подержанные рефрижераторы за 4 года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B22F1C-FCCF-4DCE-8608-426F65824892}"/>
              </a:ext>
            </a:extLst>
          </p:cNvPr>
          <p:cNvSpPr txBox="1"/>
          <p:nvPr/>
        </p:nvSpPr>
        <p:spPr>
          <a:xfrm>
            <a:off x="887222" y="5737379"/>
            <a:ext cx="4077204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00" i="1" dirty="0">
                <a:latin typeface="+mj-lt"/>
              </a:rPr>
              <a:t>_________________</a:t>
            </a:r>
            <a:br>
              <a:rPr lang="ru-RU" sz="900" i="1" dirty="0">
                <a:latin typeface="+mj-lt"/>
              </a:rPr>
            </a:br>
            <a:r>
              <a:rPr lang="ru-RU" sz="900" i="1" dirty="0">
                <a:latin typeface="+mj-lt"/>
              </a:rPr>
              <a:t>*не старше 20 лет</a:t>
            </a:r>
          </a:p>
          <a:p>
            <a:r>
              <a:rPr lang="ru-RU" sz="900" i="1" dirty="0">
                <a:latin typeface="+mj-lt"/>
              </a:rPr>
              <a:t>** автомобили с полной массой до 6 т включительно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393723" y="682463"/>
            <a:ext cx="75506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100" dirty="0">
                <a:latin typeface="+mj-lt"/>
              </a:rPr>
              <a:t>Маркетинговое агентство </a:t>
            </a:r>
            <a:r>
              <a:rPr lang="ru-RU" sz="1100" dirty="0">
                <a:latin typeface="+mj-lt"/>
                <a:hlinkClick r:id="rId3"/>
              </a:rPr>
              <a:t>НАПИ</a:t>
            </a:r>
            <a:r>
              <a:rPr lang="ru-RU" sz="1100" dirty="0">
                <a:latin typeface="+mj-lt"/>
              </a:rPr>
              <a:t> проанализировало динамику средних цен на новые и подержанные* рефрижераторы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в сегменте</a:t>
            </a:r>
            <a:r>
              <a:rPr lang="en-US" sz="1100" dirty="0">
                <a:latin typeface="+mj-lt"/>
              </a:rPr>
              <a:t> LCV </a:t>
            </a:r>
            <a:r>
              <a:rPr lang="ru-RU" sz="1100" dirty="0">
                <a:latin typeface="+mj-lt"/>
              </a:rPr>
              <a:t>**.  </a:t>
            </a:r>
          </a:p>
          <a:p>
            <a:pPr lvl="0" algn="just">
              <a:spcAft>
                <a:spcPts val="1200"/>
              </a:spcAft>
              <a:defRPr/>
            </a:pPr>
            <a:r>
              <a:rPr lang="ru-RU" sz="1100" dirty="0">
                <a:solidFill>
                  <a:prstClr val="black"/>
                </a:solidFill>
                <a:latin typeface="+mj-lt"/>
              </a:rPr>
              <a:t>Цены на </a:t>
            </a:r>
            <a:r>
              <a:rPr lang="ru-RU" sz="1100" dirty="0">
                <a:solidFill>
                  <a:prstClr val="black"/>
                </a:solidFill>
                <a:latin typeface="+mj-lt"/>
                <a:hlinkClick r:id="rId4"/>
              </a:rPr>
              <a:t>новые рефрижераторы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 снижались в мае 2023 года (-1,3%) и 2025 года (-7,7%). В мае 2024 года их стоимость увеличилась на 22,4%. Цены на </a:t>
            </a:r>
            <a:r>
              <a:rPr lang="ru-RU" sz="1100" u="sng" dirty="0">
                <a:solidFill>
                  <a:prstClr val="black"/>
                </a:solidFill>
                <a:latin typeface="+mj-lt"/>
              </a:rPr>
              <a:t>подержанные рефрижераторы 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росли в мае 2023 года (+15,5%) и 2024 года (+43,6%). Снижалась их стоимость в мае 2025 года (-13,2%). </a:t>
            </a:r>
          </a:p>
          <a:p>
            <a:pPr algn="just">
              <a:spcAft>
                <a:spcPts val="1200"/>
              </a:spcAft>
              <a:defRPr/>
            </a:pPr>
            <a:r>
              <a:rPr lang="ru-RU" sz="1100" dirty="0">
                <a:solidFill>
                  <a:prstClr val="black"/>
                </a:solidFill>
                <a:latin typeface="+mj-lt"/>
              </a:rPr>
              <a:t>В мае текущего года по сравнению с аналогичным периодом прошлого года цены на новые рефрижераторы выросли на 16,6% до 4,30 млн рублей, а на подержанные – сократились на 9,5% до 1,71 млн рублей. При этом по сравнению с маем 2022 года стоимость как новых, так и </a:t>
            </a:r>
            <a:r>
              <a:rPr lang="ru-RU" sz="1100" dirty="0">
                <a:solidFill>
                  <a:prstClr val="black"/>
                </a:solidFill>
                <a:latin typeface="+mj-lt"/>
                <a:hlinkClick r:id="rId5"/>
              </a:rPr>
              <a:t>подержанных рефрижераторов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 выросла более чем на </a:t>
            </a:r>
            <a:r>
              <a:rPr lang="ru-RU" sz="1100">
                <a:solidFill>
                  <a:prstClr val="black"/>
                </a:solidFill>
                <a:latin typeface="+mj-lt"/>
              </a:rPr>
              <a:t>30%.</a:t>
            </a:r>
            <a:endParaRPr lang="ru-RU" sz="1100" dirty="0">
              <a:solidFill>
                <a:prstClr val="black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830998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1481</TotalTime>
  <Words>159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163</cp:revision>
  <cp:lastPrinted>2025-03-10T08:02:55Z</cp:lastPrinted>
  <dcterms:created xsi:type="dcterms:W3CDTF">2022-08-09T13:01:09Z</dcterms:created>
  <dcterms:modified xsi:type="dcterms:W3CDTF">2026-06-09T07:31:22Z</dcterms:modified>
</cp:coreProperties>
</file>