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522" r:id="rId2"/>
    <p:sldId id="151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DAE3F3"/>
    <a:srgbClr val="FF9B9B"/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>
        <p:scale>
          <a:sx n="98" d="100"/>
          <a:sy n="98" d="100"/>
        </p:scale>
        <p:origin x="117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797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935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www.free-powerpoint-templates-design.com/" TargetMode="Externa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www.free-powerpoint-templates-design.com/" TargetMode="Externa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98378" y="422750"/>
            <a:ext cx="2192390" cy="1330450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5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5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1295028" y="213075"/>
            <a:ext cx="1032801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Путешествуем по России! Из Санкт-Петербурга в Петрозаводск на </a:t>
            </a:r>
            <a:r>
              <a:rPr lang="ru-RU" sz="1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гибриде </a:t>
            </a:r>
            <a:r>
              <a:rPr lang="en-US" sz="1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EXLANTIX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53" y="5549613"/>
            <a:ext cx="667402" cy="63929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-1792209" y="4684333"/>
            <a:ext cx="123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#</a:t>
            </a:r>
            <a:r>
              <a:rPr lang="ru-RU" sz="1000" dirty="0" err="1"/>
              <a:t>НАПИ_стоимость_владения</a:t>
            </a:r>
            <a:endParaRPr lang="ru-RU" sz="1000" dirty="0"/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029133"/>
              </p:ext>
            </p:extLst>
          </p:nvPr>
        </p:nvGraphicFramePr>
        <p:xfrm>
          <a:off x="8171234" y="1817632"/>
          <a:ext cx="3588513" cy="4328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6232">
                  <a:extLst>
                    <a:ext uri="{9D8B030D-6E8A-4147-A177-3AD203B41FA5}">
                      <a16:colId xmlns:a16="http://schemas.microsoft.com/office/drawing/2014/main" val="715745505"/>
                    </a:ext>
                  </a:extLst>
                </a:gridCol>
                <a:gridCol w="1222281">
                  <a:extLst>
                    <a:ext uri="{9D8B030D-6E8A-4147-A177-3AD203B41FA5}">
                      <a16:colId xmlns:a16="http://schemas.microsoft.com/office/drawing/2014/main" val="521723566"/>
                    </a:ext>
                  </a:extLst>
                </a:gridCol>
              </a:tblGrid>
              <a:tr h="2010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Детали маршрута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EXLANTIX ES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083107"/>
                  </a:ext>
                </a:extLst>
              </a:tr>
              <a:tr h="2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Протяженность основного маршрута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456 км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652717"/>
                  </a:ext>
                </a:extLst>
              </a:tr>
              <a:tr h="20104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Время в пути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часов 37 мин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739527"/>
                  </a:ext>
                </a:extLst>
              </a:tr>
              <a:tr h="208011">
                <a:tc>
                  <a:txBody>
                    <a:bodyPr/>
                    <a:lstStyle/>
                    <a:p>
                      <a:pPr marL="0" marR="0" lvl="0" indent="0" algn="l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Протяженность обратного маршрута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428км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041186"/>
                  </a:ext>
                </a:extLst>
              </a:tr>
              <a:tr h="2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Время в пути обратно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час 28 мин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8478680"/>
                  </a:ext>
                </a:extLst>
              </a:tr>
              <a:tr h="2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Платные участки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838318"/>
                  </a:ext>
                </a:extLst>
              </a:tr>
              <a:tr h="101651">
                <a:tc gridSpan="2">
                  <a:txBody>
                    <a:bodyPr/>
                    <a:lstStyle/>
                    <a:p>
                      <a:pPr algn="ctr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088424"/>
                  </a:ext>
                </a:extLst>
              </a:tr>
              <a:tr h="1953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Общая</a:t>
                      </a:r>
                      <a:r>
                        <a:rPr lang="ru-RU" sz="1050" b="1" u="none" strike="noStrike" baseline="0" dirty="0">
                          <a:effectLst/>
                          <a:latin typeface="+mn-lt"/>
                        </a:rPr>
                        <a:t> с</a:t>
                      </a:r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ебестоимость поездки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21 046 руб.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422406"/>
                  </a:ext>
                </a:extLst>
              </a:tr>
              <a:tr h="1953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Себестоимость основного маршрута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10 856 руб.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7971577"/>
                  </a:ext>
                </a:extLst>
              </a:tr>
              <a:tr h="1953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Себестоимость обратного маршрута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r>
                        <a:rPr lang="ru-RU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190 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руб.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884210"/>
                  </a:ext>
                </a:extLst>
              </a:tr>
              <a:tr h="390792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проезда по платным</a:t>
                      </a:r>
                      <a:r>
                        <a:rPr lang="ru-RU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участкам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853606"/>
                  </a:ext>
                </a:extLst>
              </a:tr>
              <a:tr h="390792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топлива за литр/кВт</a:t>
                      </a:r>
                      <a:endParaRPr lang="ru-RU" sz="105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66.90 руб./л + 24.00 руб./квт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01470"/>
                  </a:ext>
                </a:extLst>
              </a:tr>
              <a:tr h="2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за км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19,53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161475"/>
                  </a:ext>
                </a:extLst>
              </a:tr>
              <a:tr h="101651">
                <a:tc gridSpan="2">
                  <a:txBody>
                    <a:bodyPr/>
                    <a:lstStyle/>
                    <a:p>
                      <a:pPr algn="ctr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896595"/>
                  </a:ext>
                </a:extLst>
              </a:tr>
              <a:tr h="20104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Стоимость ТС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470483"/>
                  </a:ext>
                </a:extLst>
              </a:tr>
              <a:tr h="2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нового автомобиля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ru-RU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170 000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руб.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1658798"/>
                  </a:ext>
                </a:extLst>
              </a:tr>
              <a:tr h="101651">
                <a:tc gridSpan="2">
                  <a:txBody>
                    <a:bodyPr/>
                    <a:lstStyle/>
                    <a:p>
                      <a:pPr algn="l" fontAlgn="b"/>
                      <a:endParaRPr lang="ru-RU" sz="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2805902"/>
                  </a:ext>
                </a:extLst>
              </a:tr>
              <a:tr h="201043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Технические характеристики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294307"/>
                  </a:ext>
                </a:extLst>
              </a:tr>
              <a:tr h="20104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Мощность двигателя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469 </a:t>
                      </a:r>
                      <a:r>
                        <a:rPr lang="ru-RU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лс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884547"/>
                  </a:ext>
                </a:extLst>
              </a:tr>
              <a:tr h="20104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Емкость батареи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</a:t>
                      </a:r>
                      <a:r>
                        <a:rPr lang="ru-RU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кВт·ч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835388"/>
                  </a:ext>
                </a:extLst>
              </a:tr>
              <a:tr h="20104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Трансмиссия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7638931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586819" y="780382"/>
            <a:ext cx="641030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Любите путешествовать на личном транспорте? Рассчитаем себестоимость поездки на подключаемом гибриде  </a:t>
            </a:r>
            <a:r>
              <a:rPr lang="en-US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EXLANTIX ES 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из Санкт-Петербурга в Петрозаводск. Расчет выполнен с использованием </a:t>
            </a:r>
            <a:r>
              <a:rPr lang="ru-RU" sz="1200" u="sng" dirty="0">
                <a:solidFill>
                  <a:srgbClr val="0563C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онлайн калькулятора стоимости владения </a:t>
            </a:r>
            <a:r>
              <a:rPr lang="en-US" sz="1200" u="sng" dirty="0">
                <a:solidFill>
                  <a:srgbClr val="0563C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DV</a:t>
            </a:r>
            <a:r>
              <a:rPr lang="ru-RU" sz="1200" u="sng" dirty="0">
                <a:solidFill>
                  <a:srgbClr val="0563C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200" u="sng" dirty="0">
                <a:solidFill>
                  <a:srgbClr val="0563C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TCO</a:t>
            </a:r>
            <a:r>
              <a:rPr lang="ru-RU" sz="1200" u="sng" dirty="0">
                <a:solidFill>
                  <a:srgbClr val="0563C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1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Куда едем?</a:t>
            </a:r>
          </a:p>
          <a:p>
            <a:pPr algn="just">
              <a:spcAft>
                <a:spcPts val="1200"/>
              </a:spcAft>
            </a:pP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Отправляемся из Санкт-Петербурга в самобытный Петрозаводск, столицу Республики Карелия. Путешествие займет 5 часов 37 минут езды в сторону Петрозаводска и 5 час 28 минуты в сторону Санкт-Петербурга без учета остановок, заправок, прогулок, ночевок. </a:t>
            </a:r>
          </a:p>
          <a:p>
            <a:pPr algn="just">
              <a:spcAft>
                <a:spcPts val="1200"/>
              </a:spcAft>
            </a:pPr>
            <a:r>
              <a:rPr lang="ru-RU" sz="1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 каком авто?</a:t>
            </a:r>
          </a:p>
          <a:p>
            <a:pPr algn="just">
              <a:spcAft>
                <a:spcPts val="1200"/>
              </a:spcAft>
            </a:pPr>
            <a:r>
              <a:rPr lang="ru-RU" sz="1200" dirty="0">
                <a:latin typeface="+mj-lt"/>
                <a:ea typeface="Calibri" panose="020F0502020204030204" pitchFamily="34" charset="0"/>
                <a:cs typeface="Segoe UI Symbol" panose="020B0502040204020203" pitchFamily="34" charset="0"/>
              </a:rPr>
              <a:t>🌟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Отправим по маршруту </a:t>
            </a:r>
            <a:r>
              <a:rPr lang="ru-RU" sz="1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подключаемый гибрид </a:t>
            </a:r>
            <a:r>
              <a:rPr lang="en-US" sz="1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EXLANTIX ES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Транспортное средство зарегистрировано в Санкт-Петербурге, приобреталось за собственные средства. Владелец — физическое лицо (30-34 года, стаж вождения 10-14 лет).</a:t>
            </a:r>
            <a:r>
              <a:rPr lang="ru-RU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Срок владения автомобилем 5 лет, а среднегодовой пробег – 20 тыс. км. </a:t>
            </a:r>
          </a:p>
          <a:p>
            <a:pPr algn="just">
              <a:spcAft>
                <a:spcPts val="1200"/>
              </a:spcAft>
            </a:pPr>
            <a:r>
              <a:rPr lang="ru-RU" sz="1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 что платим?</a:t>
            </a:r>
          </a:p>
          <a:p>
            <a:pPr algn="just">
              <a:spcAft>
                <a:spcPts val="1200"/>
              </a:spcAft>
            </a:pPr>
            <a:r>
              <a:rPr lang="ru-RU" sz="1200" dirty="0">
                <a:latin typeface="+mj-lt"/>
                <a:ea typeface="Calibri" panose="020F0502020204030204" pitchFamily="34" charset="0"/>
                <a:cs typeface="Segoe UI Symbol" panose="020B0502040204020203" pitchFamily="34" charset="0"/>
              </a:rPr>
              <a:t>🚧 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Стоимость 1 км на </a:t>
            </a:r>
            <a:r>
              <a:rPr lang="en-US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EXLANTIX ES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составляет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19,53 рубля (с учетом общей стоимости топлива 8 495 рублей). Маршрут пролегает по бесплатным трассам.</a:t>
            </a:r>
          </a:p>
          <a:p>
            <a:pPr algn="just">
              <a:spcAft>
                <a:spcPts val="1200"/>
              </a:spcAft>
            </a:pPr>
            <a:r>
              <a:rPr lang="ru-RU" sz="1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Итоговая стоимость*</a:t>
            </a:r>
          </a:p>
          <a:p>
            <a:pPr algn="just">
              <a:spcAft>
                <a:spcPts val="1200"/>
              </a:spcAft>
            </a:pPr>
            <a:r>
              <a:rPr lang="ru-RU" sz="1200" dirty="0">
                <a:latin typeface="+mj-lt"/>
                <a:ea typeface="Calibri" panose="020F0502020204030204" pitchFamily="34" charset="0"/>
                <a:cs typeface="Segoe UI Symbol" panose="020B0502040204020203" pitchFamily="34" charset="0"/>
              </a:rPr>
              <a:t>💰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Путешествие туда-обратно на подключаемом гибриде </a:t>
            </a:r>
            <a:r>
              <a:rPr lang="en-US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EXLANTIX ES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обойдется в 21 046 рублей. </a:t>
            </a:r>
          </a:p>
          <a:p>
            <a:pPr algn="just">
              <a:spcAft>
                <a:spcPts val="1200"/>
              </a:spcAft>
            </a:pPr>
            <a:r>
              <a:rPr lang="ru-RU" sz="12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*В стоимость включены расходы на бензин/электроэнергию, стоимость владения автомобилем за пять лет, включая ТО, ОСАГО, КАСКО. </a:t>
            </a:r>
            <a:r>
              <a:rPr lang="ru-RU" sz="1200" b="1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Расчет выполнен без учета потери стоимости.</a:t>
            </a:r>
          </a:p>
        </p:txBody>
      </p:sp>
    </p:spTree>
    <p:extLst>
      <p:ext uri="{BB962C8B-B14F-4D97-AF65-F5344CB8AC3E}">
        <p14:creationId xmlns:p14="http://schemas.microsoft.com/office/powerpoint/2010/main" val="3087563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7A47242-99BD-433F-8F3B-C2F5DC724E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0606" y="2130360"/>
            <a:ext cx="3294070" cy="2003893"/>
          </a:xfrm>
          <a:prstGeom prst="rect">
            <a:avLst/>
          </a:prstGeom>
        </p:spPr>
      </p:pic>
      <p:sp>
        <p:nvSpPr>
          <p:cNvPr id="24" name="TextBox 23">
            <a:hlinkClick r:id="rId5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731689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5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53" y="5521319"/>
            <a:ext cx="667402" cy="63929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-2288320" y="4653539"/>
            <a:ext cx="123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#</a:t>
            </a:r>
            <a:r>
              <a:rPr lang="ru-RU" sz="1000" dirty="0" err="1"/>
              <a:t>НАПИ_стоимость_владения</a:t>
            </a:r>
            <a:endParaRPr lang="ru-RU" sz="1000" dirty="0"/>
          </a:p>
        </p:txBody>
      </p:sp>
      <p:sp>
        <p:nvSpPr>
          <p:cNvPr id="4" name="TextBox 3"/>
          <p:cNvSpPr txBox="1"/>
          <p:nvPr/>
        </p:nvSpPr>
        <p:spPr>
          <a:xfrm>
            <a:off x="3524391" y="1254443"/>
            <a:ext cx="744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Маршрут Санкт-Петербург - Петрозаводск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F9090770-5FED-41F0-A30B-2FCCD04FF900}"/>
              </a:ext>
            </a:extLst>
          </p:cNvPr>
          <p:cNvGrpSpPr/>
          <p:nvPr/>
        </p:nvGrpSpPr>
        <p:grpSpPr>
          <a:xfrm>
            <a:off x="4008548" y="701007"/>
            <a:ext cx="6071219" cy="495132"/>
            <a:chOff x="1379018" y="476905"/>
            <a:chExt cx="6071219" cy="495132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2236823" y="490094"/>
              <a:ext cx="1532854" cy="162015"/>
              <a:chOff x="5656164" y="1172603"/>
              <a:chExt cx="1532854" cy="162015"/>
            </a:xfrm>
          </p:grpSpPr>
          <p:sp>
            <p:nvSpPr>
              <p:cNvPr id="29" name="Блок-схема: узел 28"/>
              <p:cNvSpPr/>
              <p:nvPr/>
            </p:nvSpPr>
            <p:spPr>
              <a:xfrm>
                <a:off x="5656164" y="1190618"/>
                <a:ext cx="144000" cy="144000"/>
              </a:xfrm>
              <a:prstGeom prst="flowChartConnector">
                <a:avLst/>
              </a:prstGeom>
              <a:solidFill>
                <a:schemeClr val="accent6"/>
              </a:solidFill>
              <a:ln w="76200">
                <a:solidFill>
                  <a:schemeClr val="accent6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 sz="1100">
                  <a:latin typeface="+mj-lt"/>
                </a:endParaRPr>
              </a:p>
            </p:txBody>
          </p:sp>
          <p:sp>
            <p:nvSpPr>
              <p:cNvPr id="32" name="Блок-схема: узел 31"/>
              <p:cNvSpPr/>
              <p:nvPr/>
            </p:nvSpPr>
            <p:spPr>
              <a:xfrm>
                <a:off x="7045018" y="1172603"/>
                <a:ext cx="144000" cy="144000"/>
              </a:xfrm>
              <a:prstGeom prst="flowChartConnector">
                <a:avLst/>
              </a:prstGeom>
              <a:solidFill>
                <a:srgbClr val="FF0000"/>
              </a:solidFill>
              <a:ln w="76200">
                <a:solidFill>
                  <a:srgbClr val="FF9B9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 sz="1100">
                  <a:latin typeface="+mj-lt"/>
                </a:endParaRP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4756E54-534A-4FE6-9758-D782C1A0BD3B}"/>
                </a:ext>
              </a:extLst>
            </p:cNvPr>
            <p:cNvSpPr txBox="1"/>
            <p:nvPr/>
          </p:nvSpPr>
          <p:spPr>
            <a:xfrm>
              <a:off x="1379018" y="664260"/>
              <a:ext cx="312342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accent1">
                      <a:lumMod val="75000"/>
                    </a:schemeClr>
                  </a:solidFill>
                  <a:latin typeface="+mj-lt"/>
                </a:rPr>
                <a:t>Санкт-Петербург → Петрозаводск</a:t>
              </a:r>
            </a:p>
          </p:txBody>
        </p:sp>
        <p:grpSp>
          <p:nvGrpSpPr>
            <p:cNvPr id="25" name="Группа 24"/>
            <p:cNvGrpSpPr/>
            <p:nvPr/>
          </p:nvGrpSpPr>
          <p:grpSpPr>
            <a:xfrm>
              <a:off x="5170275" y="476905"/>
              <a:ext cx="1269425" cy="161737"/>
              <a:chOff x="5770601" y="1192498"/>
              <a:chExt cx="1269425" cy="161737"/>
            </a:xfrm>
          </p:grpSpPr>
          <p:sp>
            <p:nvSpPr>
              <p:cNvPr id="26" name="Блок-схема: узел 25"/>
              <p:cNvSpPr/>
              <p:nvPr/>
            </p:nvSpPr>
            <p:spPr>
              <a:xfrm>
                <a:off x="6896026" y="1192498"/>
                <a:ext cx="144000" cy="144000"/>
              </a:xfrm>
              <a:prstGeom prst="flowChartConnector">
                <a:avLst/>
              </a:prstGeom>
              <a:solidFill>
                <a:schemeClr val="accent6"/>
              </a:solidFill>
              <a:ln w="76200">
                <a:solidFill>
                  <a:schemeClr val="accent6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 sz="1100">
                  <a:latin typeface="+mj-lt"/>
                </a:endParaRPr>
              </a:p>
            </p:txBody>
          </p:sp>
          <p:sp>
            <p:nvSpPr>
              <p:cNvPr id="27" name="Блок-схема: узел 26"/>
              <p:cNvSpPr/>
              <p:nvPr/>
            </p:nvSpPr>
            <p:spPr>
              <a:xfrm>
                <a:off x="5770601" y="1210235"/>
                <a:ext cx="144000" cy="144000"/>
              </a:xfrm>
              <a:prstGeom prst="flowChartConnector">
                <a:avLst/>
              </a:prstGeom>
              <a:solidFill>
                <a:srgbClr val="FF0000"/>
              </a:solidFill>
              <a:ln w="76200">
                <a:solidFill>
                  <a:srgbClr val="FF9B9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 sz="1100">
                  <a:latin typeface="+mj-lt"/>
                </a:endParaRP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4756E54-534A-4FE6-9758-D782C1A0BD3B}"/>
                </a:ext>
              </a:extLst>
            </p:cNvPr>
            <p:cNvSpPr txBox="1"/>
            <p:nvPr/>
          </p:nvSpPr>
          <p:spPr>
            <a:xfrm>
              <a:off x="4326808" y="656378"/>
              <a:ext cx="312342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accent1">
                      <a:lumMod val="75000"/>
                    </a:schemeClr>
                  </a:solidFill>
                  <a:latin typeface="+mj-lt"/>
                </a:rPr>
                <a:t>Петрозаводск → Санкт-Петербург</a:t>
              </a:r>
            </a:p>
          </p:txBody>
        </p:sp>
      </p:grpSp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88709" y="1648101"/>
            <a:ext cx="7497458" cy="4533803"/>
          </a:xfrm>
          <a:prstGeom prst="rect">
            <a:avLst/>
          </a:prstGeom>
        </p:spPr>
      </p:pic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10C496CE-713B-4DB0-9907-3916A8E49EC7}"/>
              </a:ext>
            </a:extLst>
          </p:cNvPr>
          <p:cNvCxnSpPr/>
          <p:nvPr/>
        </p:nvCxnSpPr>
        <p:spPr>
          <a:xfrm>
            <a:off x="1427132" y="560529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5599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2634</TotalTime>
  <Words>374</Words>
  <Application>Microsoft Office PowerPoint</Application>
  <PresentationFormat>Широкоэкранный</PresentationFormat>
  <Paragraphs>57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366</cp:revision>
  <dcterms:created xsi:type="dcterms:W3CDTF">2025-02-12T06:29:35Z</dcterms:created>
  <dcterms:modified xsi:type="dcterms:W3CDTF">2026-06-19T13:10:27Z</dcterms:modified>
</cp:coreProperties>
</file>