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527" r:id="rId2"/>
    <p:sldId id="152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200A8-7324-4937-803B-0C573ECF6622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5E321-50D6-41B8-9091-031CA1772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9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3652B-E2E8-4CA6-927F-EBD23F51FBD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278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3652B-E2E8-4CA6-927F-EBD23F51FBD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235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B31E9-6B57-46B5-8293-1A6CAA277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FE1F12-3D17-4EFB-B155-D992DEF86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634A9F-5DC3-4120-B924-2FBF0C2A5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A22A9-ECC0-45B8-A264-8280D12C9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71520C-A380-41C8-8DD7-159AE9BF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46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912995-FCD8-44FF-940E-C31129AAA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D2F0E4-5A13-47EA-B7DD-B4E8D90D6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2DF544-F6AC-4B66-8284-BEB395A5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4A7462-BFAF-475C-941E-1AB3022A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B1F743-4707-427E-803B-EBFB683F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62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01A1724-B7D9-4F48-9B4B-01569ABB7A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6F93E9-8DA5-4D2C-9CA5-A9E4DA147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0DEBE7-27C7-47E7-BB09-D321323C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F3CC41-3578-4AFB-A567-E8748697F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812881-198F-44F3-BD5B-256184B85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34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8812C-90B6-489D-89D6-BC1D9482C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413027-5630-4B07-B27C-D64CB01BE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3B8705-CB24-43C5-BD23-2D8CDBE0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70A895-CE6A-4902-93D5-BE73FEA3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5DC2F-C713-4B95-BA22-B5B94FA6D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83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6762F5-BD0C-47A3-8A21-4E591E9BC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16AE41-B85F-4928-BB06-E76095099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F6CF0C-1064-434D-A468-171A7F159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56A0E6-9BFB-4608-8E83-5E2B49427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E72BE1-3780-4225-AC56-C7E322FC3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625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5F771-D223-42B9-BA64-039A5C607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9B64F4-147B-4FB5-AAE7-8B6D43988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4FBE2A-3288-4BC7-8CE3-2D9CD77F6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9BC97A-49C6-439D-974B-939231CE2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50AD87-CB33-40BB-8D00-C9F06DAB4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4F3E8B-76EE-48A1-93A6-F12A6A087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4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69A12-B397-4EF9-A3D0-0B4160F39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D801E1-0AE0-4611-B2EB-FDC20A59D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7FBAC3D-9F55-4D72-B2F9-4410892C2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5C4F3C3-E0C1-4748-98F1-F7BAB05FD6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F5B370-A4B6-4E62-9E85-087179E97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1E5394F-68A5-494B-8088-6AB3916E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156C6A9-5D7C-4B73-B305-85139A7B2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2250248-8C2E-46E2-B18E-50241F43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922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63DAC5-2D25-494A-94B3-7A89D0D61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137C1FB-607D-4BA2-805E-A6E80EA09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574CC4-2A4B-4F7C-892B-457FE8039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CDDFE1-B1FC-42B7-95C1-37A2AF6E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03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B18C271-BAC6-4291-89BD-F51380CC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628EF24-5E98-43D7-AD7D-76BF6F3C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B623D9-DE64-4F74-A01F-40C7C4259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37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53BA20-47D6-46BC-8F5D-ADBE50142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E16EC0-8094-4A6C-8422-8CD3C2EC6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6FBACE-E0AE-43F8-9D62-19274A226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90D317-6A22-4385-9301-19C4084C7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C81210-C33F-4B57-B6F4-54123B17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75786B-D59D-4A63-B2B6-03EE7C07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26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A681C-5695-40C9-B617-F095F94CA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31DC41A-9D04-4F0E-A002-06B75256A2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63CEDC-2841-4767-ADA5-7FB7ED1CB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1E830C-1C95-4A42-9522-0C198DB3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F27D82-277D-4E20-9F66-7054CA01F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83B1C9-5AB9-4949-8CA9-48AA9311A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89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FA3004-EDC5-4C9A-9E9D-369B51A62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33CADA-5D66-418B-8393-6C498070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25B174-A532-4A53-95E4-04A04FBFF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41553-4FC4-46B3-8B44-53BEA0D56AF4}" type="datetimeFigureOut">
              <a:rPr lang="ru-RU" smtClean="0"/>
              <a:t>09.06.2026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626ED9-1D8E-4B1C-ACCE-6DDBB1514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832828-7E48-40F3-AE49-1A31A9E87A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DFBA-F29C-4B5A-9EEB-BE8F38CDCA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79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it-resheniya-po-analizu-avtomobilnogo-rynka/dv-tco/" TargetMode="External"/><Relationship Id="rId4" Type="http://schemas.openxmlformats.org/officeDocument/2006/relationships/hyperlink" Target="http://www.free-powerpoint-templates-design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hyperlink" Target="http://www.free-powerpoint-templates-design.com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55219A4-F6AE-493C-AB60-99095AC37121}"/>
              </a:ext>
            </a:extLst>
          </p:cNvPr>
          <p:cNvSpPr/>
          <p:nvPr/>
        </p:nvSpPr>
        <p:spPr>
          <a:xfrm>
            <a:off x="11710979" y="217880"/>
            <a:ext cx="255304" cy="255304"/>
          </a:xfrm>
          <a:prstGeom prst="rect">
            <a:avLst/>
          </a:prstGeom>
          <a:solidFill>
            <a:srgbClr val="212F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1CF2F-19B6-4B01-91BB-CDBA096AD5BE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1426671" y="574112"/>
            <a:ext cx="1053121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37" y="309612"/>
            <a:ext cx="998486" cy="583020"/>
          </a:xfrm>
          <a:prstGeom prst="rect">
            <a:avLst/>
          </a:prstGeom>
        </p:spPr>
      </p:pic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4D92367A-ADF4-4D8F-8C65-01986DA070EB}"/>
              </a:ext>
            </a:extLst>
          </p:cNvPr>
          <p:cNvSpPr txBox="1">
            <a:spLocks/>
          </p:cNvSpPr>
          <p:nvPr/>
        </p:nvSpPr>
        <p:spPr>
          <a:xfrm>
            <a:off x="1230923" y="123003"/>
            <a:ext cx="10223418" cy="45390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 algn="r" defTabSz="914400">
              <a:lnSpc>
                <a:spcPct val="90000"/>
              </a:lnSpc>
              <a:spcBef>
                <a:spcPct val="0"/>
              </a:spcBef>
              <a:buNone/>
              <a:defRPr sz="2000">
                <a:solidFill>
                  <a:srgbClr val="333F50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51 автомобилем TENET в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корпарке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7D86755F-A7A8-49D0-BBD9-2A0607A81E84}"/>
              </a:ext>
            </a:extLst>
          </p:cNvPr>
          <p:cNvSpPr txBox="1"/>
          <p:nvPr/>
        </p:nvSpPr>
        <p:spPr>
          <a:xfrm>
            <a:off x="736325" y="647656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D7008D5-9738-4337-AFE1-177A411B6091}"/>
              </a:ext>
            </a:extLst>
          </p:cNvPr>
          <p:cNvCxnSpPr>
            <a:cxnSpLocks/>
          </p:cNvCxnSpPr>
          <p:nvPr/>
        </p:nvCxnSpPr>
        <p:spPr>
          <a:xfrm flipH="1">
            <a:off x="810451" y="6415314"/>
            <a:ext cx="11155832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" name="TextBox 21">
            <a:hlinkClick r:id="rId4"/>
            <a:extLst>
              <a:ext uri="{FF2B5EF4-FFF2-40B4-BE49-F238E27FC236}">
                <a16:creationId xmlns:a16="http://schemas.microsoft.com/office/drawing/2014/main" id="{949C4388-D9AF-4ABC-AC94-A7442AA56C65}"/>
              </a:ext>
            </a:extLst>
          </p:cNvPr>
          <p:cNvSpPr txBox="1"/>
          <p:nvPr/>
        </p:nvSpPr>
        <p:spPr>
          <a:xfrm>
            <a:off x="7693972" y="6470953"/>
            <a:ext cx="53360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АПИ 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495" y="857391"/>
            <a:ext cx="10130484" cy="5207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Маркетинговое агентство НАПИ рассчитало стоимость владения* автомобилем TENET T7 1.6T 7-ст робот Актив в корпоративном парке.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Расчет выполнен </a:t>
            </a:r>
            <a:r>
              <a:rPr lang="ru-RU" sz="1200" dirty="0">
                <a:latin typeface="+mj-lt"/>
              </a:rPr>
              <a:t>с использованием </a:t>
            </a:r>
            <a:r>
              <a:rPr lang="ru-RU" sz="1200" dirty="0">
                <a:latin typeface="+mj-lt"/>
                <a:hlinkClick r:id="rId5"/>
              </a:rPr>
              <a:t>онлайн калькулятора</a:t>
            </a:r>
            <a:r>
              <a:rPr lang="en-US" sz="1200" dirty="0">
                <a:latin typeface="+mj-lt"/>
                <a:hlinkClick r:id="rId5"/>
              </a:rPr>
              <a:t> </a:t>
            </a:r>
            <a:r>
              <a:rPr lang="ru-RU" sz="1200" dirty="0">
                <a:latin typeface="+mj-lt"/>
                <a:hlinkClick r:id="rId5"/>
              </a:rPr>
              <a:t>стоимости владения </a:t>
            </a:r>
            <a:r>
              <a:rPr lang="en-US" sz="1200" dirty="0">
                <a:latin typeface="+mj-lt"/>
                <a:hlinkClick r:id="rId5"/>
              </a:rPr>
              <a:t>DV – TCO</a:t>
            </a:r>
            <a:r>
              <a:rPr lang="ru-RU" sz="1200" dirty="0">
                <a:latin typeface="+mj-lt"/>
                <a:hlinkClick r:id="rId5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lnSpc>
                <a:spcPts val="16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Собственник: юридическое лицо</a:t>
            </a: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Город эксплуатации: Санкт-Петербург</a:t>
            </a: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Способ покупки: лизинг (срок договора – 3 года, ставка – 25%, первоначальный взнос – 15%)</a:t>
            </a: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Срок владения: 36 месяцев (3 года)</a:t>
            </a: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Среднегодовой пробег: 40 тыс. км.</a:t>
            </a:r>
          </a:p>
          <a:p>
            <a:pPr algn="just">
              <a:lnSpc>
                <a:spcPts val="16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600"/>
              </a:lnSpc>
            </a:pPr>
            <a:r>
              <a:rPr lang="ru-RU" sz="1200" dirty="0">
                <a:latin typeface="+mj-lt"/>
              </a:rPr>
              <a:t>Корпоративный парк приобретает 51 автомобиль TENET T7 1.6T 7-ст робот Актив, в связи с чем ему предоставляется скидка на автомобили, ТО, ТР и запчасти.</a:t>
            </a:r>
          </a:p>
          <a:p>
            <a:pPr algn="just">
              <a:lnSpc>
                <a:spcPts val="16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600"/>
              </a:lnSpc>
            </a:pPr>
            <a:r>
              <a:rPr lang="ru-RU" sz="1200" dirty="0">
                <a:solidFill>
                  <a:srgbClr val="000000"/>
                </a:solidFill>
                <a:latin typeface="+mj-lt"/>
              </a:rPr>
              <a:t>Стоимость владения 1 автомобилем </a:t>
            </a:r>
            <a:r>
              <a:rPr lang="ru-RU" sz="1200" dirty="0">
                <a:latin typeface="+mj-lt"/>
              </a:rPr>
              <a:t>TENET T7 1.6T 7-ст робот Актив в парке составит:</a:t>
            </a:r>
          </a:p>
          <a:p>
            <a:pPr marL="171450" indent="-171450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за километр: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28,77 руб.</a:t>
            </a:r>
          </a:p>
          <a:p>
            <a:pPr marL="171450" indent="-171450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в год: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1 150 854,80 руб.</a:t>
            </a:r>
          </a:p>
          <a:p>
            <a:pPr marL="171450" indent="-171450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за 3 года: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3 452 564,41 руб.</a:t>
            </a:r>
          </a:p>
          <a:p>
            <a:pPr algn="just">
              <a:lnSpc>
                <a:spcPts val="1600"/>
              </a:lnSpc>
            </a:pPr>
            <a:endParaRPr lang="ru-RU" sz="1200" dirty="0">
              <a:solidFill>
                <a:srgbClr val="000000"/>
              </a:solidFill>
              <a:latin typeface="+mj-lt"/>
            </a:endParaRPr>
          </a:p>
          <a:p>
            <a:pPr algn="just">
              <a:lnSpc>
                <a:spcPts val="1600"/>
              </a:lnSpc>
            </a:pPr>
            <a:r>
              <a:rPr lang="ru-RU" sz="1200" dirty="0">
                <a:solidFill>
                  <a:srgbClr val="000000"/>
                </a:solidFill>
                <a:latin typeface="+mj-lt"/>
              </a:rPr>
              <a:t>Стоимость владения 51 автомобилем </a:t>
            </a:r>
            <a:r>
              <a:rPr lang="ru-RU" sz="1200" dirty="0">
                <a:latin typeface="+mj-lt"/>
              </a:rPr>
              <a:t>TENET T7 1.6T 7-ст робот Актив в парке составит:</a:t>
            </a:r>
          </a:p>
          <a:p>
            <a:pPr marL="171450" indent="-171450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за километр: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1 467,34 руб.</a:t>
            </a:r>
          </a:p>
          <a:p>
            <a:pPr marL="171450" indent="-171450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в год: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58 693 594,90 руб.</a:t>
            </a:r>
          </a:p>
          <a:p>
            <a:pPr marL="171450" indent="-171450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ru-RU" sz="1200" dirty="0">
                <a:latin typeface="+mj-lt"/>
              </a:rPr>
              <a:t>за 3 года: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176 080 784,70 руб.</a:t>
            </a:r>
          </a:p>
          <a:p>
            <a:pPr algn="just">
              <a:lnSpc>
                <a:spcPts val="16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600"/>
              </a:lnSpc>
            </a:pPr>
            <a:endParaRPr lang="ru-RU" sz="1200" dirty="0">
              <a:latin typeface="+mj-lt"/>
            </a:endParaRPr>
          </a:p>
          <a:p>
            <a:pPr>
              <a:lnSpc>
                <a:spcPts val="1600"/>
              </a:lnSpc>
            </a:pPr>
            <a:r>
              <a:rPr lang="ru-RU" sz="1100" i="1">
                <a:latin typeface="+mj-lt"/>
              </a:rPr>
              <a:t>_________________</a:t>
            </a:r>
            <a:br>
              <a:rPr lang="ru-RU" sz="1100" i="1">
                <a:latin typeface="+mj-lt"/>
              </a:rPr>
            </a:br>
            <a:r>
              <a:rPr lang="ru-RU" sz="1100" i="1">
                <a:latin typeface="+mj-lt"/>
              </a:rPr>
              <a:t>* с </a:t>
            </a:r>
            <a:r>
              <a:rPr lang="ru-RU" sz="1100" i="1" dirty="0">
                <a:latin typeface="+mj-lt"/>
              </a:rPr>
              <a:t>учетом потери стоимости, в расходы включена стоимость </a:t>
            </a:r>
            <a:r>
              <a:rPr lang="ru-RU" sz="1100" i="1" dirty="0">
                <a:solidFill>
                  <a:srgbClr val="000000"/>
                </a:solidFill>
                <a:latin typeface="+mj-lt"/>
              </a:rPr>
              <a:t>дополнительных запчастей (запчасти, не входящие в регламентное ТО).</a:t>
            </a:r>
          </a:p>
        </p:txBody>
      </p:sp>
    </p:spTree>
    <p:extLst>
      <p:ext uri="{BB962C8B-B14F-4D97-AF65-F5344CB8AC3E}">
        <p14:creationId xmlns:p14="http://schemas.microsoft.com/office/powerpoint/2010/main" val="695661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55219A4-F6AE-493C-AB60-99095AC37121}"/>
              </a:ext>
            </a:extLst>
          </p:cNvPr>
          <p:cNvSpPr/>
          <p:nvPr/>
        </p:nvSpPr>
        <p:spPr>
          <a:xfrm>
            <a:off x="11875806" y="335822"/>
            <a:ext cx="255304" cy="255304"/>
          </a:xfrm>
          <a:prstGeom prst="rect">
            <a:avLst/>
          </a:prstGeom>
          <a:solidFill>
            <a:srgbClr val="212F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9999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800572" y="361455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E1CF2F-19B6-4B01-91BB-CDBA096AD5BE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1591498" y="692054"/>
            <a:ext cx="10531219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Рисунок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437" y="309612"/>
            <a:ext cx="998486" cy="58302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9776CE2-26FD-462D-9F58-BDC33CDA8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328" y="660788"/>
            <a:ext cx="3717273" cy="244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hlinkClick r:id="rId5"/>
            <a:extLst>
              <a:ext uri="{FF2B5EF4-FFF2-40B4-BE49-F238E27FC236}">
                <a16:creationId xmlns:a16="http://schemas.microsoft.com/office/drawing/2014/main" id="{7D86755F-A7A8-49D0-BBD9-2A0607A81E84}"/>
              </a:ext>
            </a:extLst>
          </p:cNvPr>
          <p:cNvSpPr txBox="1"/>
          <p:nvPr/>
        </p:nvSpPr>
        <p:spPr>
          <a:xfrm>
            <a:off x="736325" y="647656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+mj-lt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+mj-lt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D7008D5-9738-4337-AFE1-177A411B6091}"/>
              </a:ext>
            </a:extLst>
          </p:cNvPr>
          <p:cNvCxnSpPr>
            <a:cxnSpLocks/>
          </p:cNvCxnSpPr>
          <p:nvPr/>
        </p:nvCxnSpPr>
        <p:spPr>
          <a:xfrm flipH="1">
            <a:off x="810451" y="6415314"/>
            <a:ext cx="11155832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2" name="TextBox 21">
            <a:hlinkClick r:id="rId5"/>
            <a:extLst>
              <a:ext uri="{FF2B5EF4-FFF2-40B4-BE49-F238E27FC236}">
                <a16:creationId xmlns:a16="http://schemas.microsoft.com/office/drawing/2014/main" id="{949C4388-D9AF-4ABC-AC94-A7442AA56C65}"/>
              </a:ext>
            </a:extLst>
          </p:cNvPr>
          <p:cNvSpPr txBox="1"/>
          <p:nvPr/>
        </p:nvSpPr>
        <p:spPr>
          <a:xfrm>
            <a:off x="7693972" y="6470953"/>
            <a:ext cx="53360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АПИ 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</a:t>
            </a: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1AC7CD1-82E4-4745-A5E6-C060AE18D4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9776" y="792983"/>
            <a:ext cx="10029825" cy="56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242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238</Words>
  <Application>Microsoft Office PowerPoint</Application>
  <PresentationFormat>Широкоэкранный</PresentationFormat>
  <Paragraphs>31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47</cp:revision>
  <dcterms:created xsi:type="dcterms:W3CDTF">2026-06-08T06:58:10Z</dcterms:created>
  <dcterms:modified xsi:type="dcterms:W3CDTF">2026-06-09T10:00:01Z</dcterms:modified>
</cp:coreProperties>
</file>