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62" r:id="rId2"/>
    <p:sldId id="259" r:id="rId3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18E"/>
    <a:srgbClr val="548235"/>
    <a:srgbClr val="2F5597"/>
    <a:srgbClr val="6D91D1"/>
    <a:srgbClr val="C2D1EC"/>
    <a:srgbClr val="8FAADC"/>
    <a:srgbClr val="2F76B7"/>
    <a:srgbClr val="1B4367"/>
    <a:srgbClr val="1F4E79"/>
    <a:srgbClr val="7C9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29" autoAdjust="0"/>
    <p:restoredTop sz="94660"/>
  </p:normalViewPr>
  <p:slideViewPr>
    <p:cSldViewPr snapToGrid="0">
      <p:cViewPr>
        <p:scale>
          <a:sx n="100" d="100"/>
          <a:sy n="100" d="100"/>
        </p:scale>
        <p:origin x="984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74" cy="49776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10" y="0"/>
            <a:ext cx="2930574" cy="49776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89B06-897A-4C36-BBA9-71D2FB5A89CE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1243013"/>
            <a:ext cx="447198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5801" y="4785193"/>
            <a:ext cx="5409562" cy="39153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752"/>
            <a:ext cx="2930574" cy="49776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10" y="9444752"/>
            <a:ext cx="2930574" cy="49776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3EC7BC-47F3-4F79-9E66-B13B6AF3F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836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pinfo.ru/services/ostatochnaya-stoimost-na-avtomobili-i-spetsialnuyu-tehniku/ostatochnaya-stoimost-selskohozyajstvennoj-tehniki/" TargetMode="External"/><Relationship Id="rId2" Type="http://schemas.openxmlformats.org/officeDocument/2006/relationships/hyperlink" Target="https://napinfo.ru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8C4DFF0-ECE3-4740-BCD5-22EC7D105B50}"/>
              </a:ext>
            </a:extLst>
          </p:cNvPr>
          <p:cNvSpPr/>
          <p:nvPr/>
        </p:nvSpPr>
        <p:spPr>
          <a:xfrm>
            <a:off x="4315286" y="6527293"/>
            <a:ext cx="4377563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 defTabSz="914400">
              <a:defRPr/>
            </a:pPr>
            <a:r>
              <a:rPr lang="ru-RU" altLang="ko-KR" sz="900" i="1" dirty="0">
                <a:solidFill>
                  <a:prstClr val="black"/>
                </a:solidFill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Источник: НАПИ (</a:t>
            </a:r>
            <a:r>
              <a:rPr lang="ru-RU" sz="900" i="1" dirty="0">
                <a:latin typeface="Arial" panose="020B0604020202020204" pitchFamily="34" charset="0"/>
                <a:cs typeface="Arial" panose="020B0604020202020204" pitchFamily="34" charset="0"/>
              </a:rPr>
              <a:t>Национальное Агентство Промышленной Информации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ko-KR" altLang="en-US" sz="900" dirty="0">
              <a:solidFill>
                <a:prstClr val="black"/>
              </a:solidFill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58730" y="925634"/>
            <a:ext cx="7211034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>
              <a:lnSpc>
                <a:spcPts val="1800"/>
              </a:lnSpc>
              <a:spcBef>
                <a:spcPts val="600"/>
              </a:spcBef>
              <a:spcAft>
                <a:spcPts val="800"/>
              </a:spcAft>
            </a:pPr>
            <a:r>
              <a:rPr lang="ru-RU" sz="1300" dirty="0">
                <a:latin typeface="+mj-lt"/>
                <a:cs typeface="Arial" panose="020B0604020202020204" pitchFamily="34" charset="0"/>
              </a:rPr>
              <a:t>Маркетинговое агентство </a:t>
            </a:r>
            <a:r>
              <a:rPr lang="ru-RU" sz="1300" dirty="0">
                <a:latin typeface="+mj-lt"/>
                <a:cs typeface="Arial" panose="020B0604020202020204" pitchFamily="34" charset="0"/>
                <a:hlinkClick r:id="rId2"/>
              </a:rPr>
              <a:t>НАПИ</a:t>
            </a:r>
            <a:r>
              <a:rPr lang="ru-RU" sz="1300" dirty="0">
                <a:latin typeface="+mj-lt"/>
                <a:cs typeface="Arial" panose="020B0604020202020204" pitchFamily="34" charset="0"/>
              </a:rPr>
              <a:t> обновило отчет </a:t>
            </a:r>
            <a:r>
              <a:rPr lang="ru-RU" sz="1300" dirty="0">
                <a:latin typeface="+mj-lt"/>
              </a:rPr>
              <a:t>«</a:t>
            </a:r>
            <a:r>
              <a:rPr lang="ru-RU" sz="1300" dirty="0">
                <a:latin typeface="+mj-lt"/>
                <a:hlinkClick r:id="rId3"/>
              </a:rPr>
              <a:t>Остаточная стоимость сельскохозяйственной техники</a:t>
            </a:r>
            <a:r>
              <a:rPr lang="ru-RU" sz="1300" dirty="0">
                <a:latin typeface="+mj-lt"/>
              </a:rPr>
              <a:t>» по итогам </a:t>
            </a:r>
            <a:r>
              <a:rPr lang="en-US" sz="1300" dirty="0">
                <a:latin typeface="+mj-lt"/>
              </a:rPr>
              <a:t>I</a:t>
            </a:r>
            <a:r>
              <a:rPr lang="ru-RU" sz="1300" dirty="0">
                <a:latin typeface="+mj-lt"/>
              </a:rPr>
              <a:t> квартала 2026 года. На графиках представлена остаточная стоимость подержанной техники по отношению к цене этой же новой техники, актуальной на момент </a:t>
            </a:r>
            <a:r>
              <a:rPr lang="en-US" sz="1300" dirty="0">
                <a:latin typeface="+mj-lt"/>
              </a:rPr>
              <a:t>I</a:t>
            </a:r>
            <a:r>
              <a:rPr lang="ru-RU" sz="1300" dirty="0">
                <a:latin typeface="+mj-lt"/>
              </a:rPr>
              <a:t> квартала 202</a:t>
            </a:r>
            <a:r>
              <a:rPr lang="en-US" sz="1300" dirty="0">
                <a:latin typeface="+mj-lt"/>
              </a:rPr>
              <a:t>3</a:t>
            </a:r>
            <a:r>
              <a:rPr lang="ru-RU" sz="1300" dirty="0">
                <a:latin typeface="+mj-lt"/>
              </a:rPr>
              <a:t>, 2024, 2025 годов.</a:t>
            </a:r>
          </a:p>
          <a:p>
            <a:pPr algn="just" fontAlgn="t">
              <a:lnSpc>
                <a:spcPts val="1800"/>
              </a:lnSpc>
              <a:spcBef>
                <a:spcPts val="600"/>
              </a:spcBef>
              <a:spcAft>
                <a:spcPts val="800"/>
              </a:spcAft>
            </a:pPr>
            <a:r>
              <a:rPr lang="ru-RU" sz="1300" b="1" dirty="0">
                <a:latin typeface="+mj-lt"/>
              </a:rPr>
              <a:t>Остаточная стоимость годичной техники по отношению к цене новой в </a:t>
            </a:r>
            <a:r>
              <a:rPr lang="en-US" sz="1300" b="1" dirty="0">
                <a:latin typeface="+mj-lt"/>
              </a:rPr>
              <a:t>I</a:t>
            </a:r>
            <a:r>
              <a:rPr lang="ru-RU" sz="1300" b="1" dirty="0">
                <a:latin typeface="+mj-lt"/>
              </a:rPr>
              <a:t> квартале 2025 года :</a:t>
            </a:r>
          </a:p>
          <a:p>
            <a:pPr algn="just" fontAlgn="t">
              <a:lnSpc>
                <a:spcPts val="1800"/>
              </a:lnSpc>
              <a:spcBef>
                <a:spcPts val="600"/>
              </a:spcBef>
              <a:spcAft>
                <a:spcPts val="800"/>
              </a:spcAft>
            </a:pPr>
            <a:r>
              <a:rPr lang="ru-RU" sz="1300" dirty="0">
                <a:latin typeface="+mj-lt"/>
              </a:rPr>
              <a:t>Среди рассматриваемых мини-тракторов возрастом один год лучшим по сохранности остаточной стоимости по отношению к актуальной на </a:t>
            </a:r>
            <a:r>
              <a:rPr lang="en-US" sz="1300" dirty="0">
                <a:latin typeface="+mj-lt"/>
              </a:rPr>
              <a:t>I</a:t>
            </a:r>
            <a:r>
              <a:rPr lang="ru-RU" sz="1300" dirty="0">
                <a:latin typeface="+mj-lt"/>
              </a:rPr>
              <a:t> квартал 2025 года цене новой техники стал </a:t>
            </a:r>
            <a:r>
              <a:rPr lang="en-US" sz="1300" dirty="0">
                <a:latin typeface="+mj-lt"/>
              </a:rPr>
              <a:t>DONGFENG DF-404C G2</a:t>
            </a:r>
            <a:r>
              <a:rPr lang="ru-RU" sz="1300" dirty="0">
                <a:latin typeface="+mj-lt"/>
              </a:rPr>
              <a:t>, сохранивший 90,9</a:t>
            </a:r>
            <a:r>
              <a:rPr lang="ru-RU" sz="1300">
                <a:latin typeface="+mj-lt"/>
              </a:rPr>
              <a:t>%.  </a:t>
            </a:r>
            <a:endParaRPr lang="ru-RU" sz="1300" dirty="0">
              <a:latin typeface="+mj-lt"/>
            </a:endParaRPr>
          </a:p>
          <a:p>
            <a:pPr algn="just" fontAlgn="t">
              <a:lnSpc>
                <a:spcPts val="1800"/>
              </a:lnSpc>
              <a:spcBef>
                <a:spcPts val="600"/>
              </a:spcBef>
              <a:spcAft>
                <a:spcPts val="800"/>
              </a:spcAft>
            </a:pPr>
            <a:r>
              <a:rPr lang="ru-RU" sz="1300" b="1" dirty="0">
                <a:latin typeface="+mj-lt"/>
              </a:rPr>
              <a:t>Остаточная стоимость двухлетней техники по отношению к цене новой в </a:t>
            </a:r>
            <a:r>
              <a:rPr lang="en-US" sz="1300" b="1" dirty="0">
                <a:latin typeface="+mj-lt"/>
              </a:rPr>
              <a:t>I</a:t>
            </a:r>
            <a:r>
              <a:rPr lang="ru-RU" sz="1300" b="1" dirty="0">
                <a:latin typeface="+mj-lt"/>
              </a:rPr>
              <a:t> квартале 2024 года :</a:t>
            </a:r>
          </a:p>
          <a:p>
            <a:pPr algn="just" fontAlgn="t">
              <a:lnSpc>
                <a:spcPts val="1800"/>
              </a:lnSpc>
              <a:spcBef>
                <a:spcPts val="600"/>
              </a:spcBef>
              <a:spcAft>
                <a:spcPts val="800"/>
              </a:spcAft>
            </a:pPr>
            <a:r>
              <a:rPr lang="ru-RU" sz="1300" dirty="0">
                <a:latin typeface="+mj-lt"/>
              </a:rPr>
              <a:t>Из мини-тракторов</a:t>
            </a:r>
            <a:r>
              <a:rPr lang="en-US" sz="1300" dirty="0">
                <a:latin typeface="+mj-lt"/>
              </a:rPr>
              <a:t> </a:t>
            </a:r>
            <a:r>
              <a:rPr lang="ru-RU" sz="1300" dirty="0">
                <a:latin typeface="+mj-lt"/>
              </a:rPr>
              <a:t>возрастом 2 года лидером по сохранности остаточной стоимости по отношению к актуальной на </a:t>
            </a:r>
            <a:r>
              <a:rPr lang="en-US" sz="1300" dirty="0">
                <a:latin typeface="+mj-lt"/>
              </a:rPr>
              <a:t>I</a:t>
            </a:r>
            <a:r>
              <a:rPr lang="ru-RU" sz="1300" dirty="0">
                <a:latin typeface="+mj-lt"/>
              </a:rPr>
              <a:t> квартал 2024 года цене новой техники стал РУСТРАК Р-244, который сохранил 95,3%. </a:t>
            </a:r>
          </a:p>
          <a:p>
            <a:pPr algn="just" fontAlgn="t">
              <a:lnSpc>
                <a:spcPts val="1800"/>
              </a:lnSpc>
              <a:spcBef>
                <a:spcPts val="600"/>
              </a:spcBef>
              <a:spcAft>
                <a:spcPts val="800"/>
              </a:spcAft>
            </a:pPr>
            <a:r>
              <a:rPr lang="ru-RU" sz="1300" b="1" dirty="0">
                <a:latin typeface="+mj-lt"/>
              </a:rPr>
              <a:t>Остаточная стоимость трехлетней техники по отношению к цене новый в </a:t>
            </a:r>
            <a:r>
              <a:rPr lang="en-US" sz="1300" b="1" dirty="0">
                <a:latin typeface="+mj-lt"/>
              </a:rPr>
              <a:t>I</a:t>
            </a:r>
            <a:r>
              <a:rPr lang="ru-RU" sz="1300" b="1" dirty="0">
                <a:latin typeface="+mj-lt"/>
              </a:rPr>
              <a:t> квартале 2023 года :</a:t>
            </a:r>
          </a:p>
          <a:p>
            <a:pPr algn="just" fontAlgn="t">
              <a:lnSpc>
                <a:spcPts val="1800"/>
              </a:lnSpc>
              <a:spcBef>
                <a:spcPts val="600"/>
              </a:spcBef>
              <a:spcAft>
                <a:spcPts val="800"/>
              </a:spcAft>
            </a:pPr>
            <a:r>
              <a:rPr lang="ru-RU" sz="1300" dirty="0">
                <a:latin typeface="+mj-lt"/>
              </a:rPr>
              <a:t>Среди подержанных мини-тракторов возрастом 3 года лидером по сохранности остаточной стоимости по отношению к актуальной на </a:t>
            </a:r>
            <a:r>
              <a:rPr lang="en-US" sz="1300" dirty="0">
                <a:latin typeface="+mj-lt"/>
              </a:rPr>
              <a:t>I</a:t>
            </a:r>
            <a:r>
              <a:rPr lang="ru-RU" sz="1300" dirty="0">
                <a:latin typeface="+mj-lt"/>
              </a:rPr>
              <a:t> квартал 2023 года цене новой техники также стал РУСТРАК Р-244, сохранивший 104,5%. </a:t>
            </a:r>
            <a:endParaRPr lang="en-US" sz="1300" dirty="0"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2162086" y="1233282"/>
            <a:ext cx="1657884" cy="686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800" dirty="0"/>
              <a:t>#</a:t>
            </a:r>
            <a:r>
              <a:rPr lang="ru-RU" sz="800" dirty="0" err="1"/>
              <a:t>НАПИ_сельхозтехника</a:t>
            </a:r>
            <a:endParaRPr lang="ru-RU" sz="8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800" dirty="0"/>
              <a:t>#</a:t>
            </a:r>
            <a:r>
              <a:rPr lang="ru-RU" sz="800" dirty="0" err="1"/>
              <a:t>НАПИ_остаточная_стоимость</a:t>
            </a:r>
            <a:endParaRPr lang="ru-RU" sz="8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800" dirty="0"/>
              <a:t>мах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56986" y="292607"/>
            <a:ext cx="67358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мини-тракторы меньше потеряли в цене за 1, 2 и 3 года</a:t>
            </a:r>
          </a:p>
        </p:txBody>
      </p:sp>
    </p:spTree>
    <p:extLst>
      <p:ext uri="{BB962C8B-B14F-4D97-AF65-F5344CB8AC3E}">
        <p14:creationId xmlns:p14="http://schemas.microsoft.com/office/powerpoint/2010/main" val="2668191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A42A86-E2F2-453B-BBF7-F02891424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312" y="466725"/>
            <a:ext cx="7667625" cy="630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95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3080</TotalTime>
  <Words>217</Words>
  <Application>Microsoft Office PowerPoint</Application>
  <PresentationFormat>Экран (4:3)</PresentationFormat>
  <Paragraphs>12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361</cp:revision>
  <cp:lastPrinted>2026-05-28T09:26:08Z</cp:lastPrinted>
  <dcterms:created xsi:type="dcterms:W3CDTF">2022-08-09T13:01:09Z</dcterms:created>
  <dcterms:modified xsi:type="dcterms:W3CDTF">2026-06-25T08:45:11Z</dcterms:modified>
</cp:coreProperties>
</file>