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00BC"/>
    <a:srgbClr val="EC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85" autoAdjust="0"/>
    <p:restoredTop sz="94660"/>
  </p:normalViewPr>
  <p:slideViewPr>
    <p:cSldViewPr snapToGrid="0">
      <p:cViewPr>
        <p:scale>
          <a:sx n="100" d="100"/>
          <a:sy n="100" d="100"/>
        </p:scale>
        <p:origin x="105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avtomobilnaya-statistika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CDE6DAE-7C05-454D-BA78-B0BCE58725BB}"/>
              </a:ext>
            </a:extLst>
          </p:cNvPr>
          <p:cNvSpPr txBox="1"/>
          <p:nvPr/>
        </p:nvSpPr>
        <p:spPr>
          <a:xfrm>
            <a:off x="1494940" y="270063"/>
            <a:ext cx="75104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Грузовые авто каких марок и годов выпуска чаще приобретались в мае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434211" y="624969"/>
            <a:ext cx="7631902" cy="1581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5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 за май 2026 года было продано 16,7 тыс. ед. подержанных грузовых* автомобилей, что на 8,2% больше чем в годом ранее.</a:t>
            </a:r>
          </a:p>
          <a:p>
            <a:pPr algn="just">
              <a:lnSpc>
                <a:spcPts val="1500"/>
              </a:lnSpc>
              <a:spcAft>
                <a:spcPts val="600"/>
              </a:spcAft>
            </a:pPr>
            <a:r>
              <a:rPr lang="ru-RU" sz="1100" dirty="0">
                <a:solidFill>
                  <a:prstClr val="black"/>
                </a:solidFill>
                <a:latin typeface="+mj-lt"/>
              </a:rPr>
              <a:t>Продажи ТОП-10 марок подержанных грузовиков выросли на 10,5%, а их доля увеличилась с 70,1% до 71,6%. Значительнее всего выросли продажи </a:t>
            </a:r>
            <a:r>
              <a:rPr lang="en-US" sz="1100" dirty="0">
                <a:latin typeface="+mj-lt"/>
              </a:rPr>
              <a:t>SITRAK</a:t>
            </a:r>
            <a:r>
              <a:rPr lang="ru-RU" sz="1100" dirty="0">
                <a:latin typeface="+mj-lt"/>
              </a:rPr>
              <a:t> (+56,0%),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100" dirty="0">
                <a:latin typeface="+mj-lt"/>
              </a:rPr>
              <a:t>FAW</a:t>
            </a:r>
            <a:r>
              <a:rPr lang="ru-RU" sz="1100" dirty="0">
                <a:latin typeface="+mj-lt"/>
              </a:rPr>
              <a:t> (+35,4%)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1100" dirty="0">
                <a:solidFill>
                  <a:prstClr val="black"/>
                </a:solidFill>
                <a:latin typeface="+mj-lt"/>
              </a:rPr>
              <a:t>SHACMAN</a:t>
            </a:r>
            <a:r>
              <a:rPr lang="ru-RU" sz="1100" dirty="0">
                <a:latin typeface="+mj-lt"/>
              </a:rPr>
              <a:t> (+31,1%)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. Почти четверть продаж пришлась на </a:t>
            </a:r>
            <a:r>
              <a:rPr lang="en-US" sz="1100" dirty="0">
                <a:latin typeface="+mj-lt"/>
              </a:rPr>
              <a:t>KAMAZ</a:t>
            </a:r>
            <a:r>
              <a:rPr lang="ru-RU" sz="1100" dirty="0">
                <a:latin typeface="+mj-lt"/>
              </a:rPr>
              <a:t>. 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Сократились продажи </a:t>
            </a:r>
            <a:r>
              <a:rPr lang="en-US" sz="1100" dirty="0">
                <a:latin typeface="+mj-lt"/>
              </a:rPr>
              <a:t>GAZ</a:t>
            </a:r>
            <a:r>
              <a:rPr lang="ru-RU" sz="1100" dirty="0">
                <a:latin typeface="+mj-lt"/>
              </a:rPr>
              <a:t> (-7,1%).</a:t>
            </a:r>
            <a:endParaRPr lang="ru-RU" sz="1100" dirty="0">
              <a:solidFill>
                <a:srgbClr val="000000"/>
              </a:solidFill>
              <a:latin typeface="+mj-lt"/>
            </a:endParaRPr>
          </a:p>
          <a:p>
            <a:pPr algn="just">
              <a:lnSpc>
                <a:spcPts val="1500"/>
              </a:lnSpc>
              <a:spcAft>
                <a:spcPts val="600"/>
              </a:spcAft>
            </a:pPr>
            <a:r>
              <a:rPr lang="ru-RU" sz="1100" dirty="0">
                <a:solidFill>
                  <a:prstClr val="black"/>
                </a:solidFill>
                <a:latin typeface="+mj-lt"/>
              </a:rPr>
              <a:t>В мае текущего года на долю грузовых автомобилей 2022 года выпуска пришлось 7,9% </a:t>
            </a:r>
            <a:r>
              <a:rPr lang="ru-RU" sz="1100" dirty="0">
                <a:solidFill>
                  <a:prstClr val="black"/>
                </a:solidFill>
                <a:latin typeface="+mj-lt"/>
                <a:hlinkClick r:id="rId3"/>
              </a:rPr>
              <a:t>продаж подержанных грузовиков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, на автомобили 2023 </a:t>
            </a:r>
            <a:r>
              <a:rPr lang="ru-RU" sz="1100" dirty="0" err="1">
                <a:solidFill>
                  <a:prstClr val="black"/>
                </a:solidFill>
                <a:latin typeface="+mj-lt"/>
              </a:rPr>
              <a:t>г.в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. – 11,4%, а на автомобили 2024-2026 </a:t>
            </a:r>
            <a:r>
              <a:rPr lang="ru-RU" sz="1100" dirty="0" err="1">
                <a:solidFill>
                  <a:prstClr val="black"/>
                </a:solidFill>
                <a:latin typeface="+mj-lt"/>
              </a:rPr>
              <a:t>г.в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. – 4,1%.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1251" y="6399397"/>
            <a:ext cx="23230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i="1" dirty="0"/>
              <a:t>* автомобили с полной массой свыше 6 т.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3B60E1E-5E44-41A6-8122-7DD760A78E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4274" y="2206877"/>
            <a:ext cx="6848475" cy="463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5879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497</TotalTime>
  <Words>139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161</cp:revision>
  <cp:lastPrinted>2025-07-10T07:52:20Z</cp:lastPrinted>
  <dcterms:created xsi:type="dcterms:W3CDTF">2022-08-09T13:01:09Z</dcterms:created>
  <dcterms:modified xsi:type="dcterms:W3CDTF">2026-06-10T08:39:08Z</dcterms:modified>
</cp:coreProperties>
</file>