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00CC"/>
    <a:srgbClr val="FF99FF"/>
    <a:srgbClr val="F45A5A"/>
    <a:srgbClr val="FF6565"/>
    <a:srgbClr val="C55A11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>
        <p:scale>
          <a:sx n="100" d="100"/>
          <a:sy n="100" d="100"/>
        </p:scale>
        <p:origin x="23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56682" y="682726"/>
            <a:ext cx="74524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 проанализировало финансовую емкость рынка новых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*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в январе-апреле 2026 года. </a:t>
            </a:r>
            <a:endParaRPr lang="en-US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С начала года корпоративными клиентами было приобретено </a:t>
            </a:r>
            <a:r>
              <a:rPr lang="en-US" sz="1100" dirty="0">
                <a:latin typeface="+mj-lt"/>
              </a:rPr>
              <a:t>LCV </a:t>
            </a:r>
            <a:r>
              <a:rPr lang="ru-RU" sz="1100" dirty="0">
                <a:latin typeface="+mj-lt"/>
              </a:rPr>
              <a:t>на сумму 63,2 млрд рублей, что на 16,1% меньше, чем за аналогичный период 2025 года. Частные клиенты приобрели </a:t>
            </a:r>
            <a:r>
              <a:rPr lang="en-US" sz="1100" dirty="0">
                <a:latin typeface="+mj-lt"/>
              </a:rPr>
              <a:t>LCV </a:t>
            </a:r>
            <a:r>
              <a:rPr lang="ru-RU" sz="1100" dirty="0">
                <a:latin typeface="+mj-lt"/>
              </a:rPr>
              <a:t>на сумму 25,1 млрд рублей, что на 10,6% ниже прошлогоднего показателя.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Финансовая емкость ТОП-10 брендов у корпоративных клиентов составила 55,9 млрд рублей (-15,9% по сравнению с 2025). Значительнее всего сократилась финансовая емкость брендов </a:t>
            </a:r>
            <a:r>
              <a:rPr lang="en-US" sz="1100" dirty="0">
                <a:latin typeface="+mj-lt"/>
              </a:rPr>
              <a:t>VIS</a:t>
            </a:r>
            <a:r>
              <a:rPr lang="ru-RU" sz="1100" dirty="0">
                <a:latin typeface="+mj-lt"/>
              </a:rPr>
              <a:t> (-46,1%), </a:t>
            </a:r>
            <a:r>
              <a:rPr lang="en-US" sz="1100" dirty="0">
                <a:latin typeface="+mj-lt"/>
              </a:rPr>
              <a:t>JAC</a:t>
            </a:r>
            <a:r>
              <a:rPr lang="ru-RU" sz="1100" dirty="0">
                <a:latin typeface="+mj-lt"/>
              </a:rPr>
              <a:t> (-44,9%), </a:t>
            </a:r>
            <a:r>
              <a:rPr lang="en-US" sz="1100" dirty="0">
                <a:latin typeface="+mj-lt"/>
              </a:rPr>
              <a:t>LADA</a:t>
            </a:r>
            <a:r>
              <a:rPr lang="ru-RU" sz="1100" dirty="0">
                <a:latin typeface="+mj-lt"/>
              </a:rPr>
              <a:t> (-36,5%). Рост показали </a:t>
            </a:r>
            <a:r>
              <a:rPr lang="en-US" sz="1100" dirty="0">
                <a:latin typeface="+mj-lt"/>
              </a:rPr>
              <a:t>DODGE </a:t>
            </a:r>
            <a:r>
              <a:rPr lang="ru-RU" sz="1100" dirty="0">
                <a:latin typeface="+mj-lt"/>
              </a:rPr>
              <a:t>(+76,2%) и </a:t>
            </a:r>
            <a:r>
              <a:rPr lang="en-US" sz="1100" dirty="0">
                <a:latin typeface="+mj-lt"/>
              </a:rPr>
              <a:t>CHANGAN </a:t>
            </a:r>
            <a:r>
              <a:rPr lang="ru-RU" sz="1100" dirty="0">
                <a:latin typeface="+mj-lt"/>
              </a:rPr>
              <a:t>(+44,1%) благодаря увеличению продаж автомобилей.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Финансовая емкость десятки лидеров у частных клиентов составила 19,7 млрд рублей (-15,1%). У 9 из 10 брендов топа финансовая емкость сократилась более чем на 20%. Самое большое снижение у брендов </a:t>
            </a:r>
            <a:r>
              <a:rPr lang="en-US" sz="1100" dirty="0">
                <a:latin typeface="+mj-lt"/>
              </a:rPr>
              <a:t>VIS</a:t>
            </a:r>
            <a:r>
              <a:rPr lang="ru-RU" sz="1100" dirty="0">
                <a:latin typeface="+mj-lt"/>
              </a:rPr>
              <a:t> (-65,6%),</a:t>
            </a:r>
            <a:r>
              <a:rPr lang="en-US" sz="1100" dirty="0">
                <a:latin typeface="+mj-lt"/>
              </a:rPr>
              <a:t> FOTON </a:t>
            </a:r>
            <a:r>
              <a:rPr lang="ru-RU" sz="1100" dirty="0">
                <a:latin typeface="+mj-lt"/>
              </a:rPr>
              <a:t>(-49,7%), </a:t>
            </a:r>
            <a:r>
              <a:rPr lang="en-US" sz="1100" dirty="0">
                <a:latin typeface="+mj-lt"/>
              </a:rPr>
              <a:t>LADA</a:t>
            </a:r>
            <a:r>
              <a:rPr lang="ru-RU" sz="1100" dirty="0">
                <a:latin typeface="+mj-lt"/>
              </a:rPr>
              <a:t> (-57,5%). Единственным автомобилем с ростом финансовой емкости стал </a:t>
            </a:r>
            <a:r>
              <a:rPr lang="en-US" sz="1100" dirty="0">
                <a:latin typeface="+mj-lt"/>
              </a:rPr>
              <a:t>DODGE</a:t>
            </a:r>
            <a:r>
              <a:rPr lang="ru-RU" sz="1100" dirty="0">
                <a:latin typeface="+mj-lt"/>
              </a:rPr>
              <a:t> (+91,2%).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Лидером по финансовой емкости стал </a:t>
            </a:r>
            <a:r>
              <a:rPr lang="en-US" sz="1100" dirty="0">
                <a:latin typeface="+mj-lt"/>
              </a:rPr>
              <a:t>GAZ</a:t>
            </a:r>
            <a:r>
              <a:rPr lang="ru-RU" sz="1100" dirty="0">
                <a:latin typeface="+mj-lt"/>
              </a:rPr>
              <a:t> с результатом 30,4 млрд рублей в сегменте корпоративных клиентов и 4,5 млрд рублей в сегменте частных клиентов. При этом по сравнению с 2025 годом показатель его финансовой емкости снизился на 9,8% и 26,3% соответственно.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673092" y="324928"/>
            <a:ext cx="7370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Финансовая емкость рынка </a:t>
            </a:r>
            <a:r>
              <a:rPr lang="en-US" sz="160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корпоративные и частные клиенты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234182B-DD87-48BE-AF0B-15BCA02D9D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070" y="3248025"/>
            <a:ext cx="855345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014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2074</TotalTime>
  <Words>222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455</cp:revision>
  <cp:lastPrinted>2025-02-13T07:23:18Z</cp:lastPrinted>
  <dcterms:created xsi:type="dcterms:W3CDTF">2022-08-09T13:01:09Z</dcterms:created>
  <dcterms:modified xsi:type="dcterms:W3CDTF">2026-06-02T07:51:19Z</dcterms:modified>
</cp:coreProperties>
</file>