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191"/>
    <a:srgbClr val="8FAADC"/>
    <a:srgbClr val="F4B183"/>
    <a:srgbClr val="AEAEAE"/>
    <a:srgbClr val="949494"/>
    <a:srgbClr val="EE3E3E"/>
    <a:srgbClr val="9AE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&#1089;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sroki-vladeniy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5014106" y="6554052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770" y="980947"/>
            <a:ext cx="860147" cy="355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НАПИ_финансовая_емкость</a:t>
            </a:r>
            <a:endParaRPr lang="ru-RU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1294111" y="361463"/>
            <a:ext cx="7707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Финансовая емкость лизингового и не лизингового рынка грузовых, легковых авто, </a:t>
            </a:r>
            <a:r>
              <a:rPr lang="en-US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LCV</a:t>
            </a:r>
            <a:endParaRPr lang="ru-RU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A09FA1-6CDF-AC3E-A54E-C0846B0D308E}"/>
              </a:ext>
            </a:extLst>
          </p:cNvPr>
          <p:cNvSpPr txBox="1"/>
          <p:nvPr/>
        </p:nvSpPr>
        <p:spPr>
          <a:xfrm>
            <a:off x="1517136" y="669240"/>
            <a:ext cx="7484161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Маркетинговое агентство </a:t>
            </a:r>
            <a:r>
              <a:rPr lang="ru-RU" sz="1200" dirty="0">
                <a:hlinkClick r:id="rId3"/>
              </a:rPr>
              <a:t>НАПИ</a:t>
            </a:r>
            <a:r>
              <a:rPr lang="ru-RU" sz="1200" dirty="0"/>
              <a:t> проанализировало финансовую емкость рынка новых грузовых*, легковых, легких коммерческих** автомобилей по способу реализации – в лизинг или иными способами.</a:t>
            </a:r>
          </a:p>
          <a:p>
            <a:endParaRPr lang="ru-RU" sz="1200" dirty="0"/>
          </a:p>
          <a:p>
            <a:r>
              <a:rPr lang="ru-RU" sz="1200" dirty="0"/>
              <a:t>В январе-апреле 2026 года финансовая емкость рынка лизинга новых грузовых автомобилей сократилась на 15,1% на фоне уменьшения выдачи техники в лизинг на 11,9% и снижения средневзвешенных цен на 3,7%. Финансовая емкость рынка грузовиков, проданных иным способом, упала на 35,3%. Продажи сократились на 30,4%, средневзвешенные цены – на 7,1%.</a:t>
            </a:r>
          </a:p>
          <a:p>
            <a:endParaRPr lang="ru-RU" sz="1200" dirty="0"/>
          </a:p>
          <a:p>
            <a:r>
              <a:rPr lang="ru-RU" sz="1200" dirty="0">
                <a:hlinkClick r:id="rId4"/>
              </a:rPr>
              <a:t>Финансовая емкость рынка </a:t>
            </a:r>
            <a:r>
              <a:rPr lang="ru-RU" sz="1200" dirty="0"/>
              <a:t>лизинга новых легковых автомобилей снизилась на 6,4%. Выдача в лизинг сократилась на 10,2%, а средневзвешенные цены подросли на 4,2%. Финансовая емкость рынка легковушек, проданных иным способом, продемонстрировала рост на 22,2%. Продажи автомобилей выросли на 12,7%, а средневзвешенные цены на 1,3%.</a:t>
            </a:r>
          </a:p>
          <a:p>
            <a:endParaRPr lang="ru-RU" sz="1200" dirty="0"/>
          </a:p>
          <a:p>
            <a:r>
              <a:rPr lang="ru-RU" sz="1200" dirty="0"/>
              <a:t>Финансовая емкость рынка лизинга новых </a:t>
            </a:r>
            <a:r>
              <a:rPr lang="en-US" sz="1200" dirty="0"/>
              <a:t>LCV </a:t>
            </a:r>
            <a:r>
              <a:rPr lang="ru-RU" sz="1200" dirty="0"/>
              <a:t>в январе-апреле текущего года сократилась на 7,7%. На 13,3% сократилась выдача в лизинг при росте средневзвешенных цен на 6,4%. Финансовая емкость рынка </a:t>
            </a:r>
            <a:r>
              <a:rPr lang="en-US" sz="1200" dirty="0"/>
              <a:t>LCV</a:t>
            </a:r>
            <a:r>
              <a:rPr lang="ru-RU" sz="1200" dirty="0"/>
              <a:t>, реализованных иным способом, сократилась на 18,3%. Продажи аналогично показали падение на 28,8%, а средневзвешенные цены рост на 14,6%.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880" y="6292442"/>
            <a:ext cx="2728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*автомобили с полной массой свыше 6 т</a:t>
            </a:r>
          </a:p>
          <a:p>
            <a:r>
              <a:rPr lang="ru-RU" sz="900" dirty="0"/>
              <a:t>**автомобили с полной массой до 6 т,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</p:spTree>
    <p:extLst>
      <p:ext uri="{BB962C8B-B14F-4D97-AF65-F5344CB8AC3E}">
        <p14:creationId xmlns:p14="http://schemas.microsoft.com/office/powerpoint/2010/main" val="85983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5178" y="-7868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80" y="6292442"/>
            <a:ext cx="2728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*автомобили с полной массой свыше 6 т</a:t>
            </a:r>
          </a:p>
          <a:p>
            <a:r>
              <a:rPr lang="ru-RU" sz="900" dirty="0"/>
              <a:t>**автомобили с полной массой до 6 т,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4B4C4AF-61F8-4EAC-AFDA-34D99FD85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395" y="609600"/>
            <a:ext cx="7705725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58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463</TotalTime>
  <Words>261</Words>
  <Application>Microsoft Office PowerPoint</Application>
  <PresentationFormat>Экран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136</cp:revision>
  <dcterms:created xsi:type="dcterms:W3CDTF">2022-08-09T13:01:09Z</dcterms:created>
  <dcterms:modified xsi:type="dcterms:W3CDTF">2026-06-16T11:42:24Z</dcterms:modified>
</cp:coreProperties>
</file>