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2AC"/>
    <a:srgbClr val="EA8C36"/>
    <a:srgbClr val="FF7C80"/>
    <a:srgbClr val="C6E1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1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rynok-korporativnyh-avtomobilej/rynok-korporativnyh-avtomobilej-2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807834" y="4812024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7929DD-4D32-4F5B-BAAD-99677942E4B7}"/>
              </a:ext>
            </a:extLst>
          </p:cNvPr>
          <p:cNvSpPr txBox="1"/>
          <p:nvPr/>
        </p:nvSpPr>
        <p:spPr>
          <a:xfrm>
            <a:off x="1436442" y="999563"/>
            <a:ext cx="7358583" cy="31107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dirty="0">
                <a:latin typeface="+mj-lt"/>
                <a:hlinkClick r:id="rId3"/>
              </a:rPr>
              <a:t>НАПИ</a:t>
            </a:r>
            <a:r>
              <a:rPr lang="ru-RU" sz="1200" dirty="0">
                <a:latin typeface="+mj-lt"/>
              </a:rPr>
              <a:t>, за январь-май 2026 года было реализовано 66,5 тыс. ед. новых корпоративных легковых автомобилей, что на 10,1% меньше, чем за аналогичный период 2025 года.</a:t>
            </a:r>
          </a:p>
          <a:p>
            <a:pPr algn="just">
              <a:lnSpc>
                <a:spcPct val="150000"/>
              </a:lnSpc>
            </a:pPr>
            <a:endParaRPr lang="ru-RU" sz="1200" dirty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ru-RU" sz="1200" dirty="0">
                <a:latin typeface="+mj-lt"/>
              </a:rPr>
              <a:t>Продажи ТОП-10 моделей за год выросли на 10,8%, на десятку лидеров пришлось 45,4% от общего объема продаж. При этом отдельные модели показали отрицательную динамику. Так, более чем на 20% сократились продажи автомобилей </a:t>
            </a:r>
            <a:r>
              <a:rPr lang="en-US" sz="1200" dirty="0">
                <a:latin typeface="+mj-lt"/>
              </a:rPr>
              <a:t>LADA NIVA LEGEND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 и </a:t>
            </a:r>
            <a:r>
              <a:rPr lang="en-US" sz="1200" dirty="0">
                <a:latin typeface="+mj-lt"/>
              </a:rPr>
              <a:t>LADA NIVA TRAVEL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, более чем на 15% - </a:t>
            </a:r>
            <a:r>
              <a:rPr lang="en-US" sz="1200" dirty="0">
                <a:latin typeface="+mj-lt"/>
              </a:rPr>
              <a:t>LADA GRANTA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 и </a:t>
            </a:r>
            <a:r>
              <a:rPr lang="en-US" sz="1200" dirty="0">
                <a:latin typeface="+mj-lt"/>
              </a:rPr>
              <a:t>LADA LARGUS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. Также на 8,1% снизились продажи </a:t>
            </a:r>
            <a:r>
              <a:rPr lang="en-US" sz="1200" dirty="0">
                <a:latin typeface="+mj-lt"/>
              </a:rPr>
              <a:t>HAVAL JOLION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. Выросли продажи автомобиля </a:t>
            </a:r>
            <a:r>
              <a:rPr lang="en-US" sz="1200" dirty="0">
                <a:latin typeface="+mj-lt"/>
              </a:rPr>
              <a:t>BELGEE X50</a:t>
            </a:r>
            <a:r>
              <a:rPr lang="ru-RU" sz="1200" dirty="0">
                <a:latin typeface="+mj-lt"/>
              </a:rPr>
              <a:t> (+7,9%). </a:t>
            </a:r>
            <a:endParaRPr lang="en-US" sz="1200" dirty="0">
              <a:solidFill>
                <a:srgbClr val="000000"/>
              </a:solidFill>
              <a:latin typeface="+mj-lt"/>
            </a:endParaRPr>
          </a:p>
          <a:p>
            <a:pPr algn="just">
              <a:lnSpc>
                <a:spcPct val="150000"/>
              </a:lnSpc>
            </a:pPr>
            <a:endParaRPr lang="ru-RU" sz="1200" dirty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ru-RU" sz="1200" dirty="0">
                <a:latin typeface="+mj-lt"/>
              </a:rPr>
              <a:t>Доля </a:t>
            </a:r>
            <a:r>
              <a:rPr lang="ru-RU" sz="1200" dirty="0">
                <a:latin typeface="+mj-lt"/>
                <a:hlinkClick r:id="rId4"/>
              </a:rPr>
              <a:t>корпоративных продаж </a:t>
            </a:r>
            <a:r>
              <a:rPr lang="ru-RU" sz="1200" dirty="0">
                <a:latin typeface="+mj-lt"/>
              </a:rPr>
              <a:t>с начала года колебалась от 12,7% до 15,6%. В мае 2026 года по сравнению с маем 2025 года доля сократилась на 1,5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 несмотря на рост продаж в штуках. В январе-мае 2026 года по сравнению с аналогичным периодом 2025 года доля корпоративных продаж сократилась на 3,4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 до 13,7%.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-2221907" y="819672"/>
            <a:ext cx="1481219" cy="524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00" dirty="0"/>
              <a:t>#</a:t>
            </a:r>
            <a:r>
              <a:rPr lang="ru-RU" sz="1000" dirty="0" err="1"/>
              <a:t>НАПИ_легковые_авто</a:t>
            </a:r>
            <a:endParaRPr lang="ru-RU" sz="10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00" dirty="0"/>
              <a:t>#</a:t>
            </a:r>
            <a:r>
              <a:rPr lang="ru-RU" sz="1000" dirty="0" err="1"/>
              <a:t>НАПИ_продажи</a:t>
            </a:r>
            <a:endParaRPr lang="ru-RU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321C66-80D2-4C0F-B7B5-4085284055AC}"/>
              </a:ext>
            </a:extLst>
          </p:cNvPr>
          <p:cNvSpPr txBox="1"/>
          <p:nvPr/>
        </p:nvSpPr>
        <p:spPr>
          <a:xfrm>
            <a:off x="1481218" y="245517"/>
            <a:ext cx="7567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sz="1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321C66-80D2-4C0F-B7B5-4085284055AC}"/>
              </a:ext>
            </a:extLst>
          </p:cNvPr>
          <p:cNvSpPr txBox="1"/>
          <p:nvPr/>
        </p:nvSpPr>
        <p:spPr>
          <a:xfrm>
            <a:off x="1503606" y="-40031"/>
            <a:ext cx="7567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sz="1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321C66-80D2-4C0F-B7B5-4085284055AC}"/>
              </a:ext>
            </a:extLst>
          </p:cNvPr>
          <p:cNvSpPr txBox="1"/>
          <p:nvPr/>
        </p:nvSpPr>
        <p:spPr>
          <a:xfrm>
            <a:off x="1458830" y="300863"/>
            <a:ext cx="73585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13,7% сократилась доля корпоративных продаж в январе-мае 2026 </a:t>
            </a:r>
          </a:p>
        </p:txBody>
      </p:sp>
    </p:spTree>
    <p:extLst>
      <p:ext uri="{BB962C8B-B14F-4D97-AF65-F5344CB8AC3E}">
        <p14:creationId xmlns:p14="http://schemas.microsoft.com/office/powerpoint/2010/main" val="2735304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D9D6023-FF65-4A49-B948-88C4900515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9123" y="733336"/>
            <a:ext cx="7419975" cy="605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4955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283</TotalTime>
  <Words>200</Words>
  <Application>Microsoft Office PowerPoint</Application>
  <PresentationFormat>Экран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95</cp:revision>
  <cp:lastPrinted>2026-06-22T06:55:45Z</cp:lastPrinted>
  <dcterms:created xsi:type="dcterms:W3CDTF">2022-08-09T13:01:09Z</dcterms:created>
  <dcterms:modified xsi:type="dcterms:W3CDTF">2026-06-22T08:31:36Z</dcterms:modified>
</cp:coreProperties>
</file>