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400" r:id="rId2"/>
    <p:sldId id="1399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EFFF"/>
    <a:srgbClr val="D1D1FF"/>
    <a:srgbClr val="EAF2D2"/>
    <a:srgbClr val="CFE098"/>
    <a:srgbClr val="B0CEEA"/>
    <a:srgbClr val="70A8DA"/>
    <a:srgbClr val="3483CA"/>
    <a:srgbClr val="E4EEF8"/>
    <a:srgbClr val="CADFF2"/>
    <a:srgbClr val="AFCE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188" autoAdjust="0"/>
    <p:restoredTop sz="94660"/>
  </p:normalViewPr>
  <p:slideViewPr>
    <p:cSldViewPr snapToGrid="0">
      <p:cViewPr>
        <p:scale>
          <a:sx n="100" d="100"/>
          <a:sy n="100" d="100"/>
        </p:scale>
        <p:origin x="2148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services/dilery/dilerskie-seti-gruzovyh-avtomobilej-v-rossii/" TargetMode="External"/><Relationship Id="rId2" Type="http://schemas.openxmlformats.org/officeDocument/2006/relationships/hyperlink" Target="https://napinfo.ru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TextBox 142">
            <a:extLst>
              <a:ext uri="{FF2B5EF4-FFF2-40B4-BE49-F238E27FC236}">
                <a16:creationId xmlns:a16="http://schemas.microsoft.com/office/drawing/2014/main" id="{F16BC87D-E18F-4340-B145-E235FF728585}"/>
              </a:ext>
            </a:extLst>
          </p:cNvPr>
          <p:cNvSpPr txBox="1"/>
          <p:nvPr/>
        </p:nvSpPr>
        <p:spPr>
          <a:xfrm>
            <a:off x="196773" y="6361334"/>
            <a:ext cx="184731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900" dirty="0">
              <a:solidFill>
                <a:schemeClr val="tx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10056" y="268135"/>
            <a:ext cx="7541361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5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Число сервисных центров грузовиков выросло на четверть в нескольких регионах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69876" y="803242"/>
            <a:ext cx="7421720" cy="44240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spcAft>
                <a:spcPts val="1200"/>
              </a:spcAft>
            </a:pPr>
            <a:r>
              <a:rPr lang="ru-RU" sz="1300" dirty="0">
                <a:latin typeface="+mj-lt"/>
              </a:rPr>
              <a:t>Маркетинговое агентство </a:t>
            </a:r>
            <a:r>
              <a:rPr lang="ru-RU" sz="1300" dirty="0">
                <a:latin typeface="+mj-lt"/>
                <a:hlinkClick r:id="rId2"/>
              </a:rPr>
              <a:t>НАПИ</a:t>
            </a:r>
            <a:r>
              <a:rPr lang="ru-RU" sz="1300" dirty="0">
                <a:latin typeface="+mj-lt"/>
              </a:rPr>
              <a:t> обновило отчет по </a:t>
            </a:r>
            <a:r>
              <a:rPr lang="ru-RU" sz="1300" dirty="0">
                <a:latin typeface="+mj-lt"/>
                <a:hlinkClick r:id="rId3"/>
              </a:rPr>
              <a:t>дилерским и сервисным центрам грузовых автомобилей </a:t>
            </a:r>
            <a:r>
              <a:rPr lang="ru-RU" sz="1300" dirty="0">
                <a:latin typeface="+mj-lt"/>
              </a:rPr>
              <a:t>во втором квартале 2026 года. За квартал количество авторизованных точек продаж сократилось на 78 ед. (-3,7%) и составило 2 033 ед. Количество авторизованных сервисных центров сократилось на 10 ед. (-0,4%) и составило 2 430 ед. </a:t>
            </a:r>
          </a:p>
          <a:p>
            <a:pPr algn="just">
              <a:lnSpc>
                <a:spcPct val="150000"/>
              </a:lnSpc>
              <a:spcAft>
                <a:spcPts val="1200"/>
              </a:spcAft>
            </a:pPr>
            <a:r>
              <a:rPr lang="ru-RU" sz="1300" dirty="0">
                <a:latin typeface="+mj-lt"/>
                <a:cs typeface="Arial" panose="020B0604020202020204" pitchFamily="34" charset="0"/>
              </a:rPr>
              <a:t>Число точек продаж значительнее всего снизилось в </a:t>
            </a:r>
            <a:r>
              <a:rPr lang="ru-RU" sz="1300" dirty="0">
                <a:latin typeface="+mj-lt"/>
              </a:rPr>
              <a:t>Северо-Кавказском федеральном округе (-12,7% или 7 ед.). Увеличилось их количество в Южном (+1,3% или 2 ед.) и Дальневосточном (+1,4% или 3 ед.) федеральных округах.</a:t>
            </a:r>
          </a:p>
          <a:p>
            <a:pPr algn="just">
              <a:lnSpc>
                <a:spcPct val="150000"/>
              </a:lnSpc>
              <a:spcAft>
                <a:spcPts val="1200"/>
              </a:spcAft>
            </a:pPr>
            <a:r>
              <a:rPr lang="ru-RU" sz="1300" dirty="0">
                <a:latin typeface="+mj-lt"/>
              </a:rPr>
              <a:t>Число сервисных центров сильнее сократилось в Уральском (-3,2% или 8 ед.) и Северо-Кавказском (-3,1% или 2 ед.) федеральных округах. Выросло количество СТО в Северо-Западном (+1,8% или 5 ед.), Дальневосточном (+1,3% или 3 ед.), Приволжском (+0,9% или 4 ед.) федеральных округах. </a:t>
            </a:r>
          </a:p>
          <a:p>
            <a:pPr algn="just">
              <a:lnSpc>
                <a:spcPct val="150000"/>
              </a:lnSpc>
              <a:spcAft>
                <a:spcPts val="1200"/>
              </a:spcAft>
            </a:pPr>
            <a:r>
              <a:rPr lang="ru-RU" sz="1300" dirty="0">
                <a:latin typeface="+mj-lt"/>
              </a:rPr>
              <a:t>Среди регионов лидером по росту числа точек продаж за квартал стал Хабаровский край (+16,3% или 7 ед.), а лидерами по росту числа сервисных центров – </a:t>
            </a:r>
            <a:r>
              <a:rPr lang="ru-RU" sz="1300" dirty="0">
                <a:solidFill>
                  <a:schemeClr val="dk1"/>
                </a:solidFill>
                <a:latin typeface="+mj-lt"/>
              </a:rPr>
              <a:t>Новгородская область (+25,0% или 2 ед.) и Республика Северная Осетия (+25,0% или 1 ед.).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-2290273" y="863886"/>
            <a:ext cx="1433406" cy="51693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000" dirty="0"/>
              <a:t>#</a:t>
            </a:r>
            <a:r>
              <a:rPr lang="ru-RU" sz="1000" dirty="0" err="1"/>
              <a:t>НАПИ_грузовые_авто</a:t>
            </a:r>
            <a:endParaRPr lang="ru-RU" sz="100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000" dirty="0"/>
              <a:t>#</a:t>
            </a:r>
            <a:r>
              <a:rPr lang="ru-RU" sz="1000" dirty="0" err="1"/>
              <a:t>НАПИ_дилеры</a:t>
            </a:r>
            <a:endParaRPr lang="ru-RU" sz="1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168B956-62E7-4B5D-A184-3913EBDA2413}"/>
              </a:ext>
            </a:extLst>
          </p:cNvPr>
          <p:cNvSpPr txBox="1"/>
          <p:nvPr/>
        </p:nvSpPr>
        <p:spPr>
          <a:xfrm>
            <a:off x="3209925" y="5656025"/>
            <a:ext cx="5741492" cy="25391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r"/>
            <a:r>
              <a:rPr lang="ru-RU" sz="1000" i="1" dirty="0">
                <a:latin typeface="Arial" panose="020B0604020202020204" pitchFamily="34" charset="0"/>
                <a:cs typeface="Arial" panose="020B0604020202020204" pitchFamily="34" charset="0"/>
              </a:rPr>
              <a:t>Источник: НАПИ (Национальное Агентство Промышленной Информации)</a:t>
            </a:r>
          </a:p>
        </p:txBody>
      </p:sp>
    </p:spTree>
    <p:extLst>
      <p:ext uri="{BB962C8B-B14F-4D97-AF65-F5344CB8AC3E}">
        <p14:creationId xmlns:p14="http://schemas.microsoft.com/office/powerpoint/2010/main" val="1648505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83510F0A-7A88-4269-A048-2A76C414FE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" y="295603"/>
            <a:ext cx="9144000" cy="6495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861121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538</TotalTime>
  <Words>231</Words>
  <Application>Microsoft Office PowerPoint</Application>
  <PresentationFormat>Экран (4:3)</PresentationFormat>
  <Paragraphs>8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101</cp:revision>
  <dcterms:created xsi:type="dcterms:W3CDTF">2022-08-09T13:01:09Z</dcterms:created>
  <dcterms:modified xsi:type="dcterms:W3CDTF">2026-06-18T08:23:51Z</dcterms:modified>
</cp:coreProperties>
</file>