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нна Кустикова" initials="АК" lastIdx="1" clrIdx="0">
    <p:extLst>
      <p:ext uri="{19B8F6BF-5375-455C-9EA6-DF929625EA0E}">
        <p15:presenceInfo xmlns:p15="http://schemas.microsoft.com/office/powerpoint/2012/main" userId="S-1-5-21-383357151-2991069858-1596914116-510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C8460"/>
    <a:srgbClr val="6FBD96"/>
    <a:srgbClr val="4BC98D"/>
    <a:srgbClr val="4DD393"/>
    <a:srgbClr val="9EE2C2"/>
    <a:srgbClr val="009E47"/>
    <a:srgbClr val="EB701D"/>
    <a:srgbClr val="FF6011"/>
    <a:srgbClr val="FF9966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572" autoAdjust="0"/>
    <p:restoredTop sz="94660"/>
  </p:normalViewPr>
  <p:slideViewPr>
    <p:cSldViewPr snapToGrid="0">
      <p:cViewPr>
        <p:scale>
          <a:sx n="106" d="100"/>
          <a:sy n="106" d="100"/>
        </p:scale>
        <p:origin x="930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services/tseny-na-avtomobili/tseny-na-novye-gruzovye-avtomobili/" TargetMode="External"/><Relationship Id="rId2" Type="http://schemas.openxmlformats.org/officeDocument/2006/relationships/hyperlink" Target="http://www.napinfo.ru/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emf"/><Relationship Id="rId4" Type="http://schemas.openxmlformats.org/officeDocument/2006/relationships/hyperlink" Target="https://napinfo.ru/services/tseny-na-avtomobili/tseny-na-poderzhannye-gruzovye-avtomobili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D74BF4A5-4E25-40E7-AE1B-F099B9F3018D}"/>
              </a:ext>
            </a:extLst>
          </p:cNvPr>
          <p:cNvSpPr txBox="1"/>
          <p:nvPr/>
        </p:nvSpPr>
        <p:spPr>
          <a:xfrm>
            <a:off x="1387601" y="632458"/>
            <a:ext cx="7578556" cy="19974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</a:rPr>
              <a:t>Маркетинговое агентство </a:t>
            </a:r>
            <a:r>
              <a:rPr kumimoji="0" lang="ru-RU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hlinkClick r:id="rId2"/>
              </a:rPr>
              <a:t>НАПИ</a:t>
            </a:r>
            <a:r>
              <a:rPr kumimoji="0" lang="ru-RU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</a:rPr>
              <a:t> </a:t>
            </a:r>
            <a:r>
              <a:rPr kumimoji="0" lang="ru-RU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</a:rPr>
              <a:t>проанализировало динамику средних цен на новые и подержанные* грузовые фургоны**.</a:t>
            </a:r>
          </a:p>
          <a:p>
            <a:pPr lvl="0" algn="just">
              <a:lnSpc>
                <a:spcPct val="150000"/>
              </a:lnSpc>
              <a:spcAft>
                <a:spcPts val="600"/>
              </a:spcAft>
              <a:defRPr/>
            </a:pPr>
            <a:r>
              <a:rPr lang="ru-RU" sz="1100" noProof="0" dirty="0">
                <a:solidFill>
                  <a:prstClr val="black"/>
                </a:solidFill>
                <a:latin typeface="+mj-lt"/>
                <a:hlinkClick r:id="rId3"/>
              </a:rPr>
              <a:t>Цены на новые фургоны</a:t>
            </a:r>
            <a:r>
              <a:rPr lang="ru-RU" sz="1100" noProof="0" dirty="0">
                <a:solidFill>
                  <a:prstClr val="black"/>
                </a:solidFill>
                <a:latin typeface="+mj-lt"/>
              </a:rPr>
              <a:t> снижались в мае 2023</a:t>
            </a:r>
            <a:r>
              <a:rPr lang="ru-RU" sz="1100" dirty="0">
                <a:solidFill>
                  <a:prstClr val="black"/>
                </a:solidFill>
                <a:latin typeface="+mj-lt"/>
              </a:rPr>
              <a:t> года</a:t>
            </a:r>
            <a:r>
              <a:rPr lang="ru-RU" sz="1100" noProof="0" dirty="0">
                <a:solidFill>
                  <a:prstClr val="black"/>
                </a:solidFill>
                <a:latin typeface="+mj-lt"/>
              </a:rPr>
              <a:t> (-13,8%) и 2025 года (-10,9%). </a:t>
            </a:r>
            <a:r>
              <a:rPr lang="ru-RU" sz="1100" dirty="0">
                <a:solidFill>
                  <a:prstClr val="black"/>
                </a:solidFill>
                <a:latin typeface="+mj-lt"/>
              </a:rPr>
              <a:t>При этом в мае 2024 года стоимость фургонов увеличилась на 12,3%. </a:t>
            </a:r>
            <a:r>
              <a:rPr lang="ru-RU" sz="1100" dirty="0">
                <a:solidFill>
                  <a:prstClr val="black"/>
                </a:solidFill>
                <a:latin typeface="+mj-lt"/>
                <a:hlinkClick r:id="rId4"/>
              </a:rPr>
              <a:t>Цены на подержанные фургоны</a:t>
            </a:r>
            <a:r>
              <a:rPr lang="ru-RU" sz="1100" dirty="0">
                <a:solidFill>
                  <a:prstClr val="black"/>
                </a:solidFill>
                <a:latin typeface="+mj-lt"/>
              </a:rPr>
              <a:t> росли в мае 2023 года (+5,7%) и 2024 года (+36,5%). Снижалась их стоимость в мае 2025 года (-2,5%). </a:t>
            </a:r>
          </a:p>
          <a:p>
            <a:pPr algn="just">
              <a:lnSpc>
                <a:spcPct val="150000"/>
              </a:lnSpc>
              <a:spcAft>
                <a:spcPts val="600"/>
              </a:spcAft>
              <a:defRPr/>
            </a:pPr>
            <a:r>
              <a:rPr kumimoji="0" lang="ru-RU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</a:rPr>
              <a:t>В мае текущего года</a:t>
            </a:r>
            <a:r>
              <a:rPr kumimoji="0" lang="ru-RU" sz="11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</a:rPr>
              <a:t> </a:t>
            </a:r>
            <a:r>
              <a:rPr lang="ru-RU" sz="1100" noProof="0" dirty="0">
                <a:solidFill>
                  <a:prstClr val="black"/>
                </a:solidFill>
                <a:latin typeface="+mj-lt"/>
              </a:rPr>
              <a:t>п</a:t>
            </a:r>
            <a:r>
              <a:rPr lang="ru-RU" sz="1100" dirty="0">
                <a:solidFill>
                  <a:prstClr val="black"/>
                </a:solidFill>
                <a:latin typeface="+mj-lt"/>
              </a:rPr>
              <a:t>о сравнению с маем 2025 года цены на новые фургоны выросли на 1,4% до 5,8 млн рублей, а на подержанные – сократились на 10,7% до 2,2 млн рублей. При этом по сравнению с маем 2022 года стоимость новых фургонов снизилась на 12,5%, подержанных – увеличилась на </a:t>
            </a:r>
            <a:r>
              <a:rPr lang="ru-RU" sz="1100">
                <a:solidFill>
                  <a:prstClr val="black"/>
                </a:solidFill>
                <a:latin typeface="+mj-lt"/>
              </a:rPr>
              <a:t>25,6%. </a:t>
            </a:r>
            <a:endParaRPr lang="ru-RU" sz="1100" dirty="0">
              <a:solidFill>
                <a:prstClr val="black"/>
              </a:solidFill>
              <a:latin typeface="+mj-lt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D2E5385-4CEF-41B5-82F0-7BBD4F354625}"/>
              </a:ext>
            </a:extLst>
          </p:cNvPr>
          <p:cNvSpPr txBox="1"/>
          <p:nvPr/>
        </p:nvSpPr>
        <p:spPr>
          <a:xfrm>
            <a:off x="1316052" y="276652"/>
            <a:ext cx="765010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50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Более чем на четверть подорожали подержанные грузовые фургоны за 4 года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50C106C-E43C-435F-A168-CE177E0F2D59}"/>
              </a:ext>
            </a:extLst>
          </p:cNvPr>
          <p:cNvSpPr txBox="1"/>
          <p:nvPr/>
        </p:nvSpPr>
        <p:spPr>
          <a:xfrm>
            <a:off x="652212" y="6178784"/>
            <a:ext cx="32461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9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*не старше 20 лет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900" i="1" dirty="0">
                <a:solidFill>
                  <a:prstClr val="black"/>
                </a:solidFill>
                <a:latin typeface="Calibri Light" panose="020F0302020204030204"/>
              </a:rPr>
              <a:t>** автомобили с полной массой свыше 6 т</a:t>
            </a:r>
            <a:endParaRPr kumimoji="0" lang="ru-RU" sz="9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7C10335-80E7-49CD-A77C-81DEB2AC4A4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17607" y="3014898"/>
            <a:ext cx="7448550" cy="3838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028003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2064</TotalTime>
  <Words>154</Words>
  <Application>Microsoft Office PowerPoint</Application>
  <PresentationFormat>Экран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237</cp:revision>
  <cp:lastPrinted>2025-03-10T08:02:55Z</cp:lastPrinted>
  <dcterms:created xsi:type="dcterms:W3CDTF">2022-08-09T13:01:09Z</dcterms:created>
  <dcterms:modified xsi:type="dcterms:W3CDTF">2026-06-04T07:35:02Z</dcterms:modified>
</cp:coreProperties>
</file>