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183"/>
    <a:srgbClr val="8FAADC"/>
    <a:srgbClr val="AEAEAE"/>
    <a:srgbClr val="949494"/>
    <a:srgbClr val="EE3E3E"/>
    <a:srgbClr val="9AE6C4"/>
    <a:srgbClr val="FD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4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F:\&#1048;&#1085;&#1092;&#1086;&#1075;&#1088;&#1072;&#1092;&#1080;&#1082;&#1072;\&#1055;&#1072;&#1088;&#1082;%20&#1072;&#1074;&#1090;&#1086;&#1082;&#1088;&#1072;&#1085;&#1086;&#1074;%2001.01.2025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787987937678004"/>
          <c:y val="9.5230469233491918E-2"/>
          <c:w val="0.58778661975763669"/>
          <c:h val="0.5713955728018727"/>
        </c:manualLayout>
      </c:layout>
      <c:doughnut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rgbClr val="9999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9A-44CA-8AAF-1D109F9C5B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9A-44CA-8AAF-1D109F9C5B65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19A-44CA-8AAF-1D109F9C5B65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19A-44CA-8AAF-1D109F9C5B65}"/>
              </c:ext>
            </c:extLst>
          </c:dPt>
          <c:dLbls>
            <c:dLbl>
              <c:idx val="3"/>
              <c:layout>
                <c:manualLayout>
                  <c:x val="-0.12588638521248674"/>
                  <c:y val="-0.137775451286271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044312280113923"/>
                      <c:h val="5.9309428316435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19A-44CA-8AAF-1D109F9C5B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Лист1!$B$2:$B$5</c:f>
              <c:strCache>
                <c:ptCount val="4"/>
                <c:pt idx="0">
                  <c:v>XCMG</c:v>
                </c:pt>
                <c:pt idx="1">
                  <c:v>ZOOMLION</c:v>
                </c:pt>
                <c:pt idx="2">
                  <c:v>SANY</c:v>
                </c:pt>
                <c:pt idx="3">
                  <c:v>Другие</c:v>
                </c:pt>
              </c:strCache>
            </c:strRef>
          </c:cat>
          <c:val>
            <c:numRef>
              <c:f>Лист1!$E$2:$E$5</c:f>
              <c:numCache>
                <c:formatCode>0.0%</c:formatCode>
                <c:ptCount val="4"/>
                <c:pt idx="0">
                  <c:v>0.43098842386464825</c:v>
                </c:pt>
                <c:pt idx="1">
                  <c:v>0.30552092609082815</c:v>
                </c:pt>
                <c:pt idx="2">
                  <c:v>0.22609082813891362</c:v>
                </c:pt>
                <c:pt idx="3">
                  <c:v>3.7399821905609976E-2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19A-44CA-8AAF-1D109F9C5B6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739375663148489"/>
          <c:y val="0.77219814903684336"/>
          <c:w val="0.46748199028312942"/>
          <c:h val="0.13472711105127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31058489606845"/>
          <c:y val="7.6498805186665089E-2"/>
          <c:w val="0.82944516823499104"/>
          <c:h val="0.8359752419007326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5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43EB430-9D56-4288-BC91-BDFDF648B5B6}" type="CELLRANGE">
                      <a:rPr lang="ru-RU" sz="1050">
                        <a:latin typeface="+mn-lt"/>
                      </a:rPr>
                      <a:pPr>
                        <a:defRPr sz="1050">
                          <a:latin typeface="+mn-lt"/>
                        </a:defRPr>
                      </a:pPr>
                      <a:t>[ДИАПАЗОН ЯЧЕЕК]</a:t>
                    </a:fld>
                    <a:endParaRPr lang="ru-RU" sz="1050" baseline="0">
                      <a:latin typeface="+mn-lt"/>
                    </a:endParaRPr>
                  </a:p>
                  <a:p>
                    <a:pPr>
                      <a:defRPr sz="1050">
                        <a:latin typeface="+mn-lt"/>
                      </a:defRPr>
                    </a:pPr>
                    <a:fld id="{2DAC5CDD-F5AF-4510-AF9E-79D12DB1C3F9}" type="VALUE">
                      <a:rPr lang="ru-RU" sz="1050">
                        <a:latin typeface="+mn-lt"/>
                      </a:rPr>
                      <a:pPr>
                        <a:defRPr sz="1050">
                          <a:latin typeface="+mn-lt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863961901393355"/>
                      <c:h val="0.1364547049276044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4BAB-4A5C-8FF1-4DA4548EFF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Лист1!$E$11</c:f>
              <c:numCache>
                <c:formatCode>0.0%</c:formatCode>
                <c:ptCount val="1"/>
                <c:pt idx="0">
                  <c:v>0.59486150010523076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Лист1!$F$11</c15:f>
                <c15:dlblRangeCache>
                  <c:ptCount val="1"/>
                  <c:pt idx="0">
                    <c:v>73,5 тыс.шт.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4BAB-4A5C-8FF1-4DA4548EFF94}"/>
            </c:ext>
          </c:extLst>
        </c:ser>
        <c:ser>
          <c:idx val="1"/>
          <c:order val="1"/>
          <c:tx>
            <c:strRef>
              <c:f>Лист1!$B$12</c:f>
              <c:strCache>
                <c:ptCount val="1"/>
                <c:pt idx="0">
                  <c:v>Беларусь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1DE9F18-6ED8-4B54-AAE8-03648D2E8235}" type="CELLRANGE">
                      <a:rPr lang="ru-RU"/>
                      <a:pPr/>
                      <a:t>[ДИАПАЗОН ЯЧЕЕК]</a:t>
                    </a:fld>
                    <a:endParaRPr lang="ru-RU" baseline="0"/>
                  </a:p>
                  <a:p>
                    <a:fld id="{3DFBCACB-F70A-4D21-B827-BC96E1B905FA}" type="VALUE">
                      <a:rPr lang="ru-RU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777912072178419"/>
                      <c:h val="0.1364547049276044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4BAB-4A5C-8FF1-4DA4548EFF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Лист1!$E$12</c:f>
              <c:numCache>
                <c:formatCode>0.0%</c:formatCode>
                <c:ptCount val="1"/>
                <c:pt idx="0">
                  <c:v>0.24753517136427658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Лист1!$F$12</c15:f>
                <c15:dlblRangeCache>
                  <c:ptCount val="1"/>
                  <c:pt idx="0">
                    <c:v>30,6 тыс.шт.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4BAB-4A5C-8FF1-4DA4548EFF94}"/>
            </c:ext>
          </c:extLst>
        </c:ser>
        <c:ser>
          <c:idx val="2"/>
          <c:order val="2"/>
          <c:tx>
            <c:strRef>
              <c:f>Лист1!$B$13</c:f>
              <c:strCache>
                <c:ptCount val="1"/>
                <c:pt idx="0">
                  <c:v>Китай</c:v>
                </c:pt>
              </c:strCache>
            </c:strRef>
          </c:tx>
          <c:spPr>
            <a:solidFill>
              <a:srgbClr val="FF674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F85B295-B4D7-4C37-88B6-F8C535F0CA6D}" type="CELLRANGE">
                      <a:rPr lang="ru-RU"/>
                      <a:pPr/>
                      <a:t>[ДИАПАЗОН ЯЧЕЕК]</a:t>
                    </a:fld>
                    <a:endParaRPr lang="ru-RU" baseline="0"/>
                  </a:p>
                  <a:p>
                    <a:fld id="{FCA7F802-F4EA-4B59-8007-6C6D7A2245D9}" type="VALUE">
                      <a:rPr lang="ru-RU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387212186035129"/>
                      <c:h val="0.1364547049276044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4BAB-4A5C-8FF1-4DA4548EFF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Лист1!$E$13</c:f>
              <c:numCache>
                <c:formatCode>0.0%</c:formatCode>
                <c:ptCount val="1"/>
                <c:pt idx="0">
                  <c:v>9.0903203872492677E-2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Лист1!$F$13</c15:f>
                <c15:dlblRangeCache>
                  <c:ptCount val="1"/>
                  <c:pt idx="0">
                    <c:v>11,2 тыс.шт.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4BAB-4A5C-8FF1-4DA4548EFF94}"/>
            </c:ext>
          </c:extLst>
        </c:ser>
        <c:ser>
          <c:idx val="3"/>
          <c:order val="3"/>
          <c:tx>
            <c:strRef>
              <c:f>Лист1!$B$14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3739675122068039E-17"/>
                  <c:y val="3.2912374560444871E-3"/>
                </c:manualLayout>
              </c:layout>
              <c:tx>
                <c:rich>
                  <a:bodyPr/>
                  <a:lstStyle/>
                  <a:p>
                    <a:fld id="{2A48928F-CB28-4DEC-809E-A7DAC2C52CF9}" type="CELLRANGE">
                      <a:rPr lang="ru-RU"/>
                      <a:pPr/>
                      <a:t>[ДИАПАЗОН ЯЧЕЕК]</a:t>
                    </a:fld>
                    <a:endParaRPr lang="ru-RU" baseline="0"/>
                  </a:p>
                  <a:p>
                    <a:fld id="{864B7924-E8B5-41C5-AF5D-AFE34561836E}" type="VALUE">
                      <a:rPr lang="ru-RU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4BAB-4A5C-8FF1-4DA4548EFF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lnSpc>
                    <a:spcPts val="900"/>
                  </a:lnSpc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Лист1!$E$14</c:f>
              <c:numCache>
                <c:formatCode>0.0%</c:formatCode>
                <c:ptCount val="1"/>
                <c:pt idx="0">
                  <c:v>6.6700124657999973E-2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Лист1!$F$14</c15:f>
                <c15:dlblRangeCache>
                  <c:ptCount val="1"/>
                  <c:pt idx="0">
                    <c:v>8,2 тыс.шт.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4BAB-4A5C-8FF1-4DA4548EFF94}"/>
            </c:ext>
          </c:extLst>
        </c:ser>
        <c:ser>
          <c:idx val="4"/>
          <c:order val="4"/>
          <c:tx>
            <c:strRef>
              <c:f>Лист1!$B$15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168624003753858E-2"/>
                  <c:y val="-2.98507462686567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fld id="{834BE522-33EC-4703-BE46-0E3345FAC0A3}" type="CELLRANGE">
                      <a:rPr lang="ru-RU">
                        <a:latin typeface="+mn-lt"/>
                      </a:rPr>
                      <a:pPr>
                        <a:defRPr sz="1050" b="1"/>
                      </a:pPr>
                      <a:t>[ДИАПАЗОН ЯЧЕЕК]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ysClr val="windowText" lastClr="000000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464136779166441"/>
                      <c:h val="6.818407960199005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BAB-4A5C-8FF1-4DA4548EFF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Лист1!$E$15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Лист1!$F$15</c15:f>
                <c15:dlblRangeCache>
                  <c:ptCount val="1"/>
                  <c:pt idx="0">
                    <c:v>123,5 тыс.шт.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4BAB-4A5C-8FF1-4DA4548EFF9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835076720"/>
        <c:axId val="1835072144"/>
      </c:barChart>
      <c:catAx>
        <c:axId val="18350767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35072144"/>
        <c:crosses val="autoZero"/>
        <c:auto val="1"/>
        <c:lblAlgn val="ctr"/>
        <c:lblOffset val="100"/>
        <c:noMultiLvlLbl val="0"/>
      </c:catAx>
      <c:valAx>
        <c:axId val="1835072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507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0.13795633366613402"/>
          <c:y val="0.9602322628864256"/>
          <c:w val="0.72061058295237368"/>
          <c:h val="3.97677371135743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+mj-lt"/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hyperlink" Target="https://napinfo.ru/services/avtomobilnaya-statistika/park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5014106" y="6554052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7519" y="757458"/>
            <a:ext cx="758226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 в парке автокранов на 01.01.2026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насчитывается 123,5 тыс. ед. техники</a:t>
            </a:r>
            <a:r>
              <a:rPr lang="ru-RU" sz="1100">
                <a:latin typeface="+mj-lt"/>
                <a:cs typeface="Arial" panose="020B0604020202020204" pitchFamily="34" charset="0"/>
              </a:rPr>
              <a:t>.</a:t>
            </a:r>
            <a:r>
              <a:rPr lang="ru-RU" sz="1100">
                <a:latin typeface="+mj-lt"/>
              </a:rPr>
              <a:t> 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Больше половины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парка составляет техника российских брендов (73,5 тыс. ед.). Треть парка приходится на белорусские автокраны (30,6 тыс. ед.), еще 9,1% парка – на автокраны китайских брендов (11,2 тыс. </a:t>
            </a:r>
            <a:r>
              <a:rPr lang="ru-RU" sz="1100">
                <a:latin typeface="+mj-lt"/>
                <a:cs typeface="Arial" panose="020B0604020202020204" pitchFamily="34" charset="0"/>
              </a:rPr>
              <a:t>ед.).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Почти весь </a:t>
            </a:r>
            <a:r>
              <a:rPr lang="ru-RU" sz="1100" dirty="0">
                <a:latin typeface="+mj-lt"/>
                <a:hlinkClick r:id="rId4"/>
              </a:rPr>
              <a:t>парк китайских автокранов</a:t>
            </a:r>
            <a:r>
              <a:rPr lang="ru-RU" sz="1100" dirty="0">
                <a:latin typeface="+mj-lt"/>
              </a:rPr>
              <a:t>, 96,3%, составляют три марки. Так, насчитывается 4,8 тыс. ед. техники марки </a:t>
            </a:r>
            <a:r>
              <a:rPr lang="en-US" sz="1100" dirty="0">
                <a:latin typeface="+mj-lt"/>
              </a:rPr>
              <a:t>XCMG</a:t>
            </a:r>
            <a:r>
              <a:rPr lang="ru-RU" sz="1100" dirty="0">
                <a:latin typeface="+mj-lt"/>
              </a:rPr>
              <a:t>, 3,4 тыс. ед. – </a:t>
            </a:r>
            <a:r>
              <a:rPr lang="en-US" sz="1100" dirty="0">
                <a:latin typeface="+mj-lt"/>
              </a:rPr>
              <a:t>ZOOMLION</a:t>
            </a:r>
            <a:r>
              <a:rPr lang="ru-RU" sz="1100" dirty="0">
                <a:latin typeface="+mj-lt"/>
              </a:rPr>
              <a:t> и 2,5 тыс. ед. – </a:t>
            </a:r>
            <a:r>
              <a:rPr lang="en-US" sz="1100" dirty="0">
                <a:latin typeface="+mj-lt"/>
              </a:rPr>
              <a:t>SANY</a:t>
            </a:r>
            <a:r>
              <a:rPr lang="ru-RU" sz="1100" dirty="0">
                <a:latin typeface="+mj-lt"/>
              </a:rPr>
              <a:t>.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45178" y="0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705213" y="837556"/>
            <a:ext cx="1189749" cy="6926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НАПИ_спецтехника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НАПИ_парк_техники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МАХ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0960" y="276999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 марки составляют 96% парка китайских автокранов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AD9B61-F5B8-4E5B-9372-35BE478E757D}"/>
              </a:ext>
            </a:extLst>
          </p:cNvPr>
          <p:cNvSpPr txBox="1"/>
          <p:nvPr/>
        </p:nvSpPr>
        <p:spPr>
          <a:xfrm>
            <a:off x="1425897" y="2074129"/>
            <a:ext cx="3578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Парк автокранов по стране происхождения бренда на 01.01.2026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FF33FE-F26D-4D4A-8C2A-D0CAE9B76F7D}"/>
              </a:ext>
            </a:extLst>
          </p:cNvPr>
          <p:cNvSpPr txBox="1"/>
          <p:nvPr/>
        </p:nvSpPr>
        <p:spPr>
          <a:xfrm>
            <a:off x="5276850" y="2069239"/>
            <a:ext cx="3037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Парк китайских автокранов по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марке </a:t>
            </a:r>
          </a:p>
          <a:p>
            <a:pPr algn="ctr"/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01.01.2026 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94DAF953-38E1-4C2E-B1E5-0EBDFC64EE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5094994"/>
              </p:ext>
            </p:extLst>
          </p:nvPr>
        </p:nvGraphicFramePr>
        <p:xfrm>
          <a:off x="5112111" y="2823791"/>
          <a:ext cx="3581400" cy="368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707C26FA-ADDE-45AC-882D-AB02E79457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9759479"/>
              </p:ext>
            </p:extLst>
          </p:nvPr>
        </p:nvGraphicFramePr>
        <p:xfrm>
          <a:off x="1425897" y="2649196"/>
          <a:ext cx="3652837" cy="3858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TextBox 3">
            <a:extLst>
              <a:ext uri="{FF2B5EF4-FFF2-40B4-BE49-F238E27FC236}">
                <a16:creationId xmlns:a16="http://schemas.microsoft.com/office/drawing/2014/main" id="{DE0586FD-67BF-476B-B89F-D07D639C8EB6}"/>
              </a:ext>
            </a:extLst>
          </p:cNvPr>
          <p:cNvSpPr txBox="1"/>
          <p:nvPr/>
        </p:nvSpPr>
        <p:spPr>
          <a:xfrm>
            <a:off x="6526573" y="4004808"/>
            <a:ext cx="752475" cy="43678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11,2 </a:t>
            </a:r>
            <a:b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1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тыс. шт.</a:t>
            </a:r>
          </a:p>
        </p:txBody>
      </p:sp>
    </p:spTree>
    <p:extLst>
      <p:ext uri="{BB962C8B-B14F-4D97-AF65-F5344CB8AC3E}">
        <p14:creationId xmlns:p14="http://schemas.microsoft.com/office/powerpoint/2010/main" val="3319073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</TotalTime>
  <Words>157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103</cp:revision>
  <dcterms:created xsi:type="dcterms:W3CDTF">2022-08-09T13:01:09Z</dcterms:created>
  <dcterms:modified xsi:type="dcterms:W3CDTF">2026-05-04T12:15:19Z</dcterms:modified>
</cp:coreProperties>
</file>