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1" r:id="rId2"/>
    <p:sldId id="259" r:id="rId3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91D1"/>
    <a:srgbClr val="C2D1EC"/>
    <a:srgbClr val="2F5597"/>
    <a:srgbClr val="8FAADC"/>
    <a:srgbClr val="A9D18E"/>
    <a:srgbClr val="2F76B7"/>
    <a:srgbClr val="1B4367"/>
    <a:srgbClr val="1F4E79"/>
    <a:srgbClr val="7C9CD6"/>
    <a:srgbClr val="EDE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3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74" cy="4977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10" y="0"/>
            <a:ext cx="2930574" cy="4977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89B06-897A-4C36-BBA9-71D2FB5A89CE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801" y="4785193"/>
            <a:ext cx="5409562" cy="39153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52"/>
            <a:ext cx="2930574" cy="49776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10" y="9444752"/>
            <a:ext cx="2930574" cy="49776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EC7BC-47F3-4F79-9E66-B13B6AF3F8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836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ostatochnaya-stoimost-na-avtomobili-i-spetsialnuyu-tehniku/ostatochnaya-stoimost-avtomobilej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4315287" y="6566638"/>
            <a:ext cx="4377563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Источник: НАПИ (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Национальное Агентство Промышленной Информации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900" dirty="0">
              <a:solidFill>
                <a:prstClr val="black"/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74332" y="752920"/>
            <a:ext cx="757650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t">
              <a:spcBef>
                <a:spcPts val="600"/>
              </a:spcBef>
              <a:spcAft>
                <a:spcPts val="12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Маркетинговое агентство 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2"/>
              </a:rPr>
              <a:t>НАПИ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обновило отчет «</a:t>
            </a:r>
            <a:r>
              <a:rPr lang="ru-RU" sz="1100" dirty="0">
                <a:latin typeface="+mj-lt"/>
                <a:hlinkClick r:id="rId3"/>
              </a:rPr>
              <a:t>Остаточная стоимость </a:t>
            </a:r>
            <a:r>
              <a:rPr lang="en-US" sz="1100" dirty="0">
                <a:latin typeface="+mj-lt"/>
                <a:hlinkClick r:id="rId3"/>
              </a:rPr>
              <a:t>LCV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»</a:t>
            </a:r>
            <a:r>
              <a:rPr lang="ru-RU" sz="1100" dirty="0">
                <a:latin typeface="+mj-lt"/>
              </a:rPr>
              <a:t> по итогам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квартала 2026 года. На графиках представлены актуальные на 2021, 202</a:t>
            </a:r>
            <a:r>
              <a:rPr lang="en-US" sz="1100" dirty="0">
                <a:latin typeface="+mj-lt"/>
              </a:rPr>
              <a:t>3</a:t>
            </a:r>
            <a:r>
              <a:rPr lang="ru-RU" sz="1100" dirty="0">
                <a:latin typeface="+mj-lt"/>
              </a:rPr>
              <a:t>, 2026 годы цены на новые легкие фургоны* и остаточная стоимость этой подержанной техники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текущего года.</a:t>
            </a:r>
          </a:p>
          <a:p>
            <a:pPr algn="just" fontAlgn="t">
              <a:spcBef>
                <a:spcPts val="600"/>
              </a:spcBef>
              <a:spcAft>
                <a:spcPts val="1200"/>
              </a:spcAft>
            </a:pPr>
            <a:r>
              <a:rPr lang="ru-RU" sz="1100" dirty="0">
                <a:latin typeface="+mj-lt"/>
              </a:rPr>
              <a:t>Среди представленных на графике трехлетних фургонов дороже всего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можно было продать</a:t>
            </a:r>
            <a:r>
              <a:rPr lang="en-US" sz="1100" dirty="0">
                <a:latin typeface="+mj-lt"/>
              </a:rPr>
              <a:t> FIAT DUCATO</a:t>
            </a:r>
            <a:r>
              <a:rPr lang="ru-RU" sz="1100" dirty="0">
                <a:latin typeface="+mj-lt"/>
              </a:rPr>
              <a:t>, средняя цена которого составляла 4,8 млн рублей. Среди пятилетних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фургонов дороже всего можно было продать </a:t>
            </a:r>
            <a:r>
              <a:rPr lang="en-US" sz="1100" dirty="0">
                <a:latin typeface="+mj-lt"/>
              </a:rPr>
              <a:t>RENAULT MASTER</a:t>
            </a:r>
            <a:r>
              <a:rPr lang="ru-RU" sz="1100" dirty="0">
                <a:latin typeface="+mj-lt"/>
              </a:rPr>
              <a:t>, средняя цена которого составляла 3,8 млн рублей.</a:t>
            </a:r>
          </a:p>
          <a:p>
            <a:pPr algn="just" fontAlgn="t">
              <a:spcBef>
                <a:spcPts val="600"/>
              </a:spcBef>
              <a:spcAft>
                <a:spcPts val="1200"/>
              </a:spcAft>
            </a:pPr>
            <a:r>
              <a:rPr lang="ru-RU" sz="1100" dirty="0">
                <a:latin typeface="+mj-lt"/>
              </a:rPr>
              <a:t>Лидером по сохранности остаточной стоимости по отношению к актуальной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2026 года цене нового фургона через 3 года и 5 лет эксплуатации стал </a:t>
            </a:r>
            <a:r>
              <a:rPr lang="en-US" sz="1100" dirty="0">
                <a:latin typeface="+mj-lt"/>
              </a:rPr>
              <a:t>PEUGEOT BOXER. </a:t>
            </a:r>
            <a:r>
              <a:rPr lang="ru-RU" sz="1100" dirty="0">
                <a:latin typeface="+mj-lt"/>
              </a:rPr>
              <a:t>Продав трехлетний фургон, владелец мог приобрести новый </a:t>
            </a:r>
            <a:r>
              <a:rPr lang="en-US" sz="1100" dirty="0">
                <a:latin typeface="+mj-lt"/>
              </a:rPr>
              <a:t>PEUGEOT BOXER</a:t>
            </a:r>
            <a:r>
              <a:rPr lang="ru-RU" sz="1100" dirty="0">
                <a:latin typeface="+mj-lt"/>
              </a:rPr>
              <a:t>, доплатив 16,39% от его цены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текущего года. Продав пятилетний фургон, владелец мог приобрести новый </a:t>
            </a:r>
            <a:r>
              <a:rPr lang="en-US" sz="1100" dirty="0">
                <a:latin typeface="+mj-lt"/>
              </a:rPr>
              <a:t>PEUGEOT BOXER</a:t>
            </a:r>
            <a:r>
              <a:rPr lang="ru-RU" sz="1100" dirty="0">
                <a:latin typeface="+mj-lt"/>
              </a:rPr>
              <a:t>, доплатив 35,41% от его цены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текущего года. </a:t>
            </a:r>
          </a:p>
          <a:p>
            <a:pPr algn="just" fontAlgn="t">
              <a:spcAft>
                <a:spcPts val="1200"/>
              </a:spcAft>
            </a:pPr>
            <a:r>
              <a:rPr lang="ru-RU" sz="1100" dirty="0">
                <a:latin typeface="+mj-lt"/>
              </a:rPr>
              <a:t>Среди рассматриваемых фургонов</a:t>
            </a:r>
            <a:r>
              <a:rPr lang="en-US" sz="1100" dirty="0">
                <a:latin typeface="+mj-lt"/>
              </a:rPr>
              <a:t> </a:t>
            </a:r>
            <a:r>
              <a:rPr lang="ru-RU" sz="1100" dirty="0">
                <a:latin typeface="+mj-lt"/>
              </a:rPr>
              <a:t>возрастом 3 года лучшим по сохранности остаточной стоимости по отношению к актуальной на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 2023 года цене новой техники стал </a:t>
            </a:r>
            <a:r>
              <a:rPr lang="en-US" sz="1100" dirty="0">
                <a:latin typeface="+mj-lt"/>
              </a:rPr>
              <a:t>RENAULT MASTER</a:t>
            </a:r>
            <a:r>
              <a:rPr lang="ru-RU" sz="1100" dirty="0">
                <a:latin typeface="+mj-lt"/>
              </a:rPr>
              <a:t>, сохранивший 108,40%. Из подержанных фургонов возрастом 5 лет лидером по сохранности остаточной стоимости по отношению к актуальной на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 2021 года цене новой техники также стал </a:t>
            </a:r>
            <a:r>
              <a:rPr lang="en-US" sz="1100" dirty="0">
                <a:latin typeface="+mj-lt"/>
              </a:rPr>
              <a:t>RENAULT MASTER</a:t>
            </a:r>
            <a:r>
              <a:rPr lang="ru-RU" sz="1100" dirty="0">
                <a:latin typeface="+mj-lt"/>
              </a:rPr>
              <a:t>, который сохранил 146,54%. Стоит отметить, что стоимость большинства пятилетних подержанных фургонов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2026 года была выше, чем цена на эти же новые фургоны в </a:t>
            </a:r>
            <a:r>
              <a:rPr lang="en-US" sz="1100" dirty="0">
                <a:latin typeface="+mj-lt"/>
              </a:rPr>
              <a:t>I</a:t>
            </a:r>
            <a:r>
              <a:rPr lang="ru-RU" sz="1100" dirty="0">
                <a:latin typeface="+mj-lt"/>
              </a:rPr>
              <a:t> квартале 2021 года в связи со значительным ростом цен на новую технику.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5276" y="6451222"/>
            <a:ext cx="223811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*автомобили с полной массой свыше 6 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39656" y="270322"/>
            <a:ext cx="77071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Цена на пятилетние фургоны стала выше, чем была на новые в момент покупки</a:t>
            </a:r>
          </a:p>
        </p:txBody>
      </p:sp>
    </p:spTree>
    <p:extLst>
      <p:ext uri="{BB962C8B-B14F-4D97-AF65-F5344CB8AC3E}">
        <p14:creationId xmlns:p14="http://schemas.microsoft.com/office/powerpoint/2010/main" val="3795009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B5A77B6-FF94-450E-99AE-10766D176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816" y="400050"/>
            <a:ext cx="7743825" cy="645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95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2766</TotalTime>
  <Words>297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333</cp:revision>
  <cp:lastPrinted>2026-05-28T09:26:08Z</cp:lastPrinted>
  <dcterms:created xsi:type="dcterms:W3CDTF">2022-08-09T13:01:09Z</dcterms:created>
  <dcterms:modified xsi:type="dcterms:W3CDTF">2026-05-29T06:28:35Z</dcterms:modified>
</cp:coreProperties>
</file>