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C80"/>
    <a:srgbClr val="C6E1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1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napinfo.ru/services/rynok-korporativnyh-avtomobilej/rynok-korporativnyh-avtomobilej-2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807834" y="6574149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7929DD-4D32-4F5B-BAAD-99677942E4B7}"/>
              </a:ext>
            </a:extLst>
          </p:cNvPr>
          <p:cNvSpPr txBox="1"/>
          <p:nvPr/>
        </p:nvSpPr>
        <p:spPr>
          <a:xfrm>
            <a:off x="1305157" y="681839"/>
            <a:ext cx="7589521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 за январь-апрель 2026 года было реализовано 91,1 тыс. ед. корпоративных легковых автомобилей, что на 6,7% меньше, чем за аналогичный период 2025 года.</a:t>
            </a:r>
          </a:p>
          <a:p>
            <a:endParaRPr lang="ru-RU" sz="1200" dirty="0">
              <a:latin typeface="+mj-lt"/>
            </a:endParaRPr>
          </a:p>
          <a:p>
            <a:r>
              <a:rPr lang="ru-RU" sz="1200" dirty="0">
                <a:latin typeface="+mj-lt"/>
              </a:rPr>
              <a:t>Продажи новых легковушек за год сократились на 14,2% и составили 52,0 тыс. ед. Из ТОП-10 наиболее востребованных у корпоративных клиентов моделей более чем на 20% сократились продажи </a:t>
            </a:r>
            <a:r>
              <a:rPr lang="en-US" sz="1200" dirty="0">
                <a:latin typeface="+mj-lt"/>
              </a:rPr>
              <a:t>LADA GRANTA</a:t>
            </a:r>
            <a:r>
              <a:rPr lang="ru-RU" sz="1200" dirty="0">
                <a:latin typeface="+mj-lt"/>
              </a:rPr>
              <a:t>, </a:t>
            </a:r>
            <a:r>
              <a:rPr lang="en-US" sz="1200" dirty="0">
                <a:latin typeface="+mj-lt"/>
              </a:rPr>
              <a:t>LADA LARGUS</a:t>
            </a:r>
            <a:r>
              <a:rPr lang="ru-RU" sz="1200" dirty="0">
                <a:latin typeface="+mj-lt"/>
              </a:rPr>
              <a:t>, </a:t>
            </a:r>
            <a:r>
              <a:rPr lang="en-US" sz="1200" dirty="0">
                <a:latin typeface="+mj-lt"/>
              </a:rPr>
              <a:t>LADA NIVA TRAVEL</a:t>
            </a:r>
            <a:r>
              <a:rPr lang="ru-RU" sz="1200" dirty="0">
                <a:latin typeface="+mj-lt"/>
              </a:rPr>
              <a:t>, </a:t>
            </a:r>
            <a:r>
              <a:rPr lang="en-US" sz="1200" dirty="0">
                <a:latin typeface="+mj-lt"/>
              </a:rPr>
              <a:t>LADA NIVA LEGEND</a:t>
            </a:r>
            <a:r>
              <a:rPr lang="ru-RU" sz="1200" dirty="0">
                <a:latin typeface="+mj-lt"/>
              </a:rPr>
              <a:t>. Рост продаж показали </a:t>
            </a:r>
            <a:r>
              <a:rPr lang="en-US" sz="1200" dirty="0">
                <a:latin typeface="+mj-lt"/>
              </a:rPr>
              <a:t>BELGEE X50</a:t>
            </a:r>
            <a:r>
              <a:rPr lang="ru-RU" sz="1200" dirty="0">
                <a:latin typeface="+mj-lt"/>
              </a:rPr>
              <a:t> (31,2%) и</a:t>
            </a:r>
            <a:r>
              <a:rPr lang="en-US" sz="1200" dirty="0">
                <a:latin typeface="+mj-lt"/>
              </a:rPr>
              <a:t> FAW BESTUNE T77</a:t>
            </a:r>
            <a:r>
              <a:rPr lang="ru-RU" sz="1200" dirty="0">
                <a:latin typeface="+mj-lt"/>
              </a:rPr>
              <a:t> (1980,0%). Доля десятки лидеров достигла 44,8%.</a:t>
            </a:r>
            <a:endParaRPr lang="en-US" sz="1200" dirty="0">
              <a:latin typeface="+mj-lt"/>
            </a:endParaRPr>
          </a:p>
          <a:p>
            <a:endParaRPr lang="en-US" sz="1200" dirty="0">
              <a:latin typeface="+mj-lt"/>
            </a:endParaRPr>
          </a:p>
          <a:p>
            <a:r>
              <a:rPr lang="ru-RU" sz="1200" dirty="0">
                <a:latin typeface="+mj-lt"/>
                <a:hlinkClick r:id="rId4"/>
              </a:rPr>
              <a:t>Корпоративные продажи </a:t>
            </a:r>
            <a:r>
              <a:rPr lang="ru-RU" sz="1200" dirty="0">
                <a:latin typeface="+mj-lt"/>
              </a:rPr>
              <a:t>подержанных легковых автомобилей за четыре месяца 2026 года составили 39,1 тыс. ед., что на 5,4% больше, чем годом ранее. Наиболее значительный рост продаж наблюдается у модели </a:t>
            </a:r>
            <a:r>
              <a:rPr lang="en-US" sz="1200" dirty="0">
                <a:latin typeface="+mj-lt"/>
              </a:rPr>
              <a:t>HAVAL  JOLION</a:t>
            </a:r>
            <a:r>
              <a:rPr lang="ru-RU" sz="1200" dirty="0">
                <a:latin typeface="+mj-lt"/>
              </a:rPr>
              <a:t> (227,8%). Более чем на 30% больше было реализовано моделей </a:t>
            </a:r>
            <a:r>
              <a:rPr lang="en-US" sz="1200" dirty="0">
                <a:latin typeface="+mj-lt"/>
              </a:rPr>
              <a:t>LADA GRANTA</a:t>
            </a:r>
            <a:r>
              <a:rPr lang="ru-RU" sz="1200" dirty="0">
                <a:latin typeface="+mj-lt"/>
              </a:rPr>
              <a:t> и </a:t>
            </a:r>
            <a:r>
              <a:rPr lang="en-US" sz="1200" dirty="0">
                <a:latin typeface="+mj-lt"/>
              </a:rPr>
              <a:t>LADA NIVA TRAVEL</a:t>
            </a:r>
            <a:r>
              <a:rPr lang="ru-RU" sz="1200" dirty="0">
                <a:latin typeface="+mj-lt"/>
              </a:rPr>
              <a:t>, более чем на 20% - </a:t>
            </a:r>
            <a:r>
              <a:rPr lang="en-US" sz="1200" dirty="0">
                <a:latin typeface="+mj-lt"/>
              </a:rPr>
              <a:t>LADA VESTA</a:t>
            </a:r>
            <a:r>
              <a:rPr lang="ru-RU" sz="1200" dirty="0">
                <a:latin typeface="+mj-lt"/>
              </a:rPr>
              <a:t>, </a:t>
            </a:r>
            <a:r>
              <a:rPr lang="en-US" sz="1200" dirty="0">
                <a:latin typeface="+mj-lt"/>
              </a:rPr>
              <a:t>VOLKSWAGEN POLO</a:t>
            </a:r>
            <a:r>
              <a:rPr lang="ru-RU" sz="1200" dirty="0">
                <a:latin typeface="+mj-lt"/>
              </a:rPr>
              <a:t>. При этом сократились продажи </a:t>
            </a:r>
            <a:r>
              <a:rPr lang="en-US" sz="1200" dirty="0">
                <a:latin typeface="+mj-lt"/>
              </a:rPr>
              <a:t>TOYOTA CAMRY</a:t>
            </a:r>
            <a:r>
              <a:rPr lang="ru-RU" sz="1200" dirty="0">
                <a:latin typeface="+mj-lt"/>
              </a:rPr>
              <a:t> (-10,0%) и </a:t>
            </a:r>
            <a:r>
              <a:rPr lang="en-US" sz="1200" dirty="0">
                <a:latin typeface="+mj-lt"/>
              </a:rPr>
              <a:t>RENAULT LOGAN</a:t>
            </a:r>
            <a:r>
              <a:rPr lang="ru-RU" sz="1200" dirty="0">
                <a:latin typeface="+mj-lt"/>
              </a:rPr>
              <a:t> (-10,7%), </a:t>
            </a:r>
            <a:r>
              <a:rPr lang="en-US" sz="1200" dirty="0">
                <a:latin typeface="+mj-lt"/>
              </a:rPr>
              <a:t>LADA  NIVA LEGEND</a:t>
            </a:r>
            <a:r>
              <a:rPr lang="ru-RU" sz="1200" dirty="0">
                <a:latin typeface="+mj-lt"/>
              </a:rPr>
              <a:t> (-9,6%). На ТОП-10 приходится 27,5% продаж всех подержанных корпоративных легковых автомобилей. </a:t>
            </a:r>
          </a:p>
          <a:p>
            <a:endParaRPr lang="ru-RU" sz="1200" dirty="0">
              <a:latin typeface="+mj-lt"/>
            </a:endParaRPr>
          </a:p>
          <a:p>
            <a:r>
              <a:rPr lang="ru-RU" sz="1200" dirty="0">
                <a:latin typeface="+mj-lt"/>
              </a:rPr>
              <a:t>Стоит отметить, что в продажах новых легковых автомобилей корпоративным клиентам с начала 2026 года наблюдается положительная динамика месяц к месяцу. Продажи подержанных автомобилей растут не так стабильно – сокращение произошло в марте. В апреле 2026 года по сравнению с прошлогодними апрельскими показателями продажи новых автомобилей сократились на 21,0%, а подержанных – подросли на 3,6%.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321C66-80D2-4C0F-B7B5-4085284055AC}"/>
              </a:ext>
            </a:extLst>
          </p:cNvPr>
          <p:cNvSpPr txBox="1"/>
          <p:nvPr/>
        </p:nvSpPr>
        <p:spPr>
          <a:xfrm>
            <a:off x="1448136" y="266038"/>
            <a:ext cx="75671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</a:rPr>
              <a:t>Продажи каких моделей корпоративных легковых авто выросли на треть</a:t>
            </a:r>
          </a:p>
        </p:txBody>
      </p:sp>
    </p:spTree>
    <p:extLst>
      <p:ext uri="{BB962C8B-B14F-4D97-AF65-F5344CB8AC3E}">
        <p14:creationId xmlns:p14="http://schemas.microsoft.com/office/powerpoint/2010/main" val="11385127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685B8235-DC9D-4C33-AE10-C1E981DA94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1476" y="956906"/>
            <a:ext cx="7277100" cy="578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517782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275</Words>
  <Application>Microsoft Office PowerPoint</Application>
  <PresentationFormat>Экран (4:3)</PresentationFormat>
  <Paragraphs>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55</cp:revision>
  <dcterms:created xsi:type="dcterms:W3CDTF">2022-08-09T13:01:09Z</dcterms:created>
  <dcterms:modified xsi:type="dcterms:W3CDTF">2026-05-18T10:00:02Z</dcterms:modified>
</cp:coreProperties>
</file>