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5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5A5A"/>
    <a:srgbClr val="FF6565"/>
    <a:srgbClr val="C55A11"/>
    <a:srgbClr val="F8CBAD"/>
    <a:srgbClr val="62983E"/>
    <a:srgbClr val="C0DDAD"/>
    <a:srgbClr val="B2D69A"/>
    <a:srgbClr val="91C46E"/>
    <a:srgbClr val="73B149"/>
    <a:srgbClr val="517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228951" y="6573217"/>
            <a:ext cx="4504176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7929DD-4D32-4F5B-BAAD-99677942E4B7}"/>
              </a:ext>
            </a:extLst>
          </p:cNvPr>
          <p:cNvSpPr txBox="1"/>
          <p:nvPr/>
        </p:nvSpPr>
        <p:spPr>
          <a:xfrm>
            <a:off x="1359449" y="729256"/>
            <a:ext cx="75895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 за январь-апрель 2026 года было реализовано 24,1 тыс. ед. полуприцепов, что на 5,5% меньше, чем за аналогичный период 2025 года.</a:t>
            </a:r>
          </a:p>
          <a:p>
            <a:endParaRPr lang="ru-RU" sz="1200" dirty="0">
              <a:latin typeface="+mj-lt"/>
            </a:endParaRPr>
          </a:p>
          <a:p>
            <a:r>
              <a:rPr lang="ru-RU" sz="1200" dirty="0">
                <a:latin typeface="+mj-lt"/>
              </a:rPr>
              <a:t>Продажи новых полуприцепов за год сократились на 35,0% и составили 5,0 тыс. ед. Из ТОП-5 наиболее востребованных марок почти в два раза меньше было реализовано полуприцепов ТОНАР. Также сократились продажи </a:t>
            </a:r>
            <a:r>
              <a:rPr lang="en-US" sz="1200" dirty="0">
                <a:latin typeface="+mj-lt"/>
              </a:rPr>
              <a:t>GRUNWALD</a:t>
            </a:r>
            <a:r>
              <a:rPr lang="ru-RU" sz="1200" dirty="0">
                <a:latin typeface="+mj-lt"/>
              </a:rPr>
              <a:t> (-28,7%) и ЦЕНТРТРАНСТЕХМАШ (-7,8%). Рост продаж показали УСТ (32,0%) и</a:t>
            </a:r>
            <a:r>
              <a:rPr lang="en-US" sz="1200" dirty="0">
                <a:latin typeface="+mj-lt"/>
              </a:rPr>
              <a:t> BONUM</a:t>
            </a:r>
            <a:r>
              <a:rPr lang="ru-RU" sz="1200" dirty="0">
                <a:latin typeface="+mj-lt"/>
              </a:rPr>
              <a:t> (16,8%). Несмотря на сокращение общего объема продаж пятерки лидеров, их доля достигла 39,8%.</a:t>
            </a:r>
          </a:p>
          <a:p>
            <a:endParaRPr lang="en-US" sz="1200" dirty="0">
              <a:latin typeface="+mj-lt"/>
            </a:endParaRPr>
          </a:p>
          <a:p>
            <a:r>
              <a:rPr lang="ru-RU" sz="1200" dirty="0">
                <a:latin typeface="+mj-lt"/>
                <a:hlinkClick r:id="rId4"/>
              </a:rPr>
              <a:t>Продажи подержанных полуприцепов </a:t>
            </a:r>
            <a:r>
              <a:rPr lang="ru-RU" sz="1200" dirty="0">
                <a:latin typeface="+mj-lt"/>
              </a:rPr>
              <a:t>за четыре месяца 2026 года составили 19,1 тыс. ед., что на 7,5% больше, чем годом ранее. Более чем на 20% выросли продажи </a:t>
            </a:r>
            <a:r>
              <a:rPr lang="en-US" sz="1200" dirty="0">
                <a:latin typeface="+mj-lt"/>
              </a:rPr>
              <a:t>KRONE</a:t>
            </a:r>
            <a:r>
              <a:rPr lang="ru-RU" sz="1200" dirty="0">
                <a:latin typeface="+mj-lt"/>
              </a:rPr>
              <a:t> и ТОНАР, почти на 15% - </a:t>
            </a:r>
            <a:r>
              <a:rPr lang="en-US" sz="1200" dirty="0">
                <a:latin typeface="+mj-lt"/>
              </a:rPr>
              <a:t>SCHMITZ</a:t>
            </a:r>
            <a:r>
              <a:rPr lang="ru-RU" sz="1200" dirty="0">
                <a:latin typeface="+mj-lt"/>
              </a:rPr>
              <a:t>. Стоит отметить, что доля </a:t>
            </a:r>
            <a:r>
              <a:rPr lang="en-US" sz="1200" dirty="0">
                <a:latin typeface="+mj-lt"/>
              </a:rPr>
              <a:t>SCHMITZ </a:t>
            </a:r>
            <a:r>
              <a:rPr lang="ru-RU" sz="1200" dirty="0">
                <a:latin typeface="+mj-lt"/>
              </a:rPr>
              <a:t>составляет 20,5% общего объема продаж. За год сократились продажи </a:t>
            </a:r>
            <a:r>
              <a:rPr lang="en-US" sz="1200" dirty="0">
                <a:latin typeface="+mj-lt"/>
              </a:rPr>
              <a:t>KOEGEL</a:t>
            </a:r>
            <a:r>
              <a:rPr lang="ru-RU" sz="1200" dirty="0">
                <a:latin typeface="+mj-lt"/>
              </a:rPr>
              <a:t> (-2,5%) и </a:t>
            </a:r>
            <a:r>
              <a:rPr lang="en-US" sz="1200" dirty="0">
                <a:latin typeface="+mj-lt"/>
              </a:rPr>
              <a:t>GRUNWALD</a:t>
            </a:r>
            <a:r>
              <a:rPr lang="ru-RU" sz="1200" dirty="0">
                <a:latin typeface="+mj-lt"/>
              </a:rPr>
              <a:t> (-9,3%). На ТОП-5 приходится более половины продаж всех подержанных полуприцепов.</a:t>
            </a:r>
            <a:endParaRPr lang="en-US" sz="1200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253880" y="216512"/>
            <a:ext cx="78006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</a:rPr>
              <a:t>Продажи каких марок новых и подержанных полуприцепов выросли с начала года</a:t>
            </a:r>
          </a:p>
        </p:txBody>
      </p:sp>
    </p:spTree>
    <p:extLst>
      <p:ext uri="{BB962C8B-B14F-4D97-AF65-F5344CB8AC3E}">
        <p14:creationId xmlns:p14="http://schemas.microsoft.com/office/powerpoint/2010/main" val="2069611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5757905-44A6-487A-9982-430BEBB960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3343" y="1131113"/>
            <a:ext cx="7067550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580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1766</TotalTime>
  <Words>214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308</cp:revision>
  <cp:lastPrinted>2025-02-13T07:23:18Z</cp:lastPrinted>
  <dcterms:created xsi:type="dcterms:W3CDTF">2022-08-09T13:01:09Z</dcterms:created>
  <dcterms:modified xsi:type="dcterms:W3CDTF">2026-05-19T07:13:02Z</dcterms:modified>
</cp:coreProperties>
</file>