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yj-lizing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0625" y="302034"/>
            <a:ext cx="74674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</a:rPr>
              <a:t>Один сегмент лизинга автомобилей вырос по итогам четырех месяцев 2026 года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437398" y="651287"/>
            <a:ext cx="7610116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u="sng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за январь-апрель 2026 года в лизинг было выдано 84,0 тыс. ед. автомобилей, что на 1,9% меньше, чем за аналогичный период 2025 года, и на 38,1% меньше, чем в 2024 году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ru-RU" sz="1100" dirty="0">
                <a:latin typeface="+mj-lt"/>
              </a:rPr>
              <a:t>По сравнению с январем-апрелем прошлого года сократился </a:t>
            </a:r>
            <a:r>
              <a:rPr lang="ru-RU" sz="1100" dirty="0">
                <a:latin typeface="+mj-lt"/>
                <a:hlinkClick r:id="rId3"/>
              </a:rPr>
              <a:t>лизинг всех сегментов автомобилей</a:t>
            </a:r>
            <a:r>
              <a:rPr lang="ru-RU" sz="1100" dirty="0">
                <a:latin typeface="+mj-lt"/>
              </a:rPr>
              <a:t>, кроме грузовых*. Лизинг грузовых автомобилей показал положительную динамику (+3,7%), но лишь за счет роста выдачи подержанной техники на 20,8%. Значительнее всего лизинг автомобилей сократился в сегментах автобусов (-19,0%) и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** (-7,0%). Меньше он снизился в сегментах прицепов (-3,0%) и легковых автомобилей (-1,5%). 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ru-RU" sz="1100" dirty="0">
                <a:latin typeface="+mj-lt"/>
              </a:rPr>
              <a:t>Стоит отметить, что доля подержанной техники в лизинге в январе-апреле 2026 года достигла 34,6%, тогда как в 2025 году она составляла только 27,1%, а в 2024 – 17,0%. 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ru-RU" sz="1100" dirty="0">
                <a:latin typeface="+mj-lt"/>
              </a:rPr>
              <a:t>Средний срок действия договора лизинга в январе-апреле 2026 года не изменился по сравнению с аналогичным периодом прошлого года, составив 36 месяцев. Количество лизингополучателей выросло на 10,6% и составило 38,6 тыс. компаний.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064213-E59E-4A04-AEDD-D2C728ABBBC4}"/>
              </a:ext>
            </a:extLst>
          </p:cNvPr>
          <p:cNvSpPr txBox="1"/>
          <p:nvPr/>
        </p:nvSpPr>
        <p:spPr>
          <a:xfrm>
            <a:off x="66471" y="6299990"/>
            <a:ext cx="366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+mj-lt"/>
              </a:rPr>
              <a:t>* автомобили с полной массой свыше 6 т.</a:t>
            </a:r>
            <a:br>
              <a:rPr lang="ru-RU" sz="900" dirty="0">
                <a:latin typeface="+mj-lt"/>
              </a:rPr>
            </a:br>
            <a:r>
              <a:rPr lang="ru-RU" sz="900" dirty="0">
                <a:latin typeface="+mj-lt"/>
              </a:rPr>
              <a:t>** автомобили с полной массой до 6 т включительно, в </a:t>
            </a:r>
            <a:r>
              <a:rPr lang="ru-RU" sz="900" dirty="0" err="1">
                <a:latin typeface="+mj-lt"/>
              </a:rPr>
              <a:t>т.ч</a:t>
            </a:r>
            <a:r>
              <a:rPr lang="ru-RU" sz="900" dirty="0">
                <a:latin typeface="+mj-lt"/>
              </a:rPr>
              <a:t>. пикапы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D98DB85-C291-43B0-85CD-49005D3412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9139" y="3225993"/>
            <a:ext cx="7210425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3528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216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68</cp:revision>
  <dcterms:created xsi:type="dcterms:W3CDTF">2022-08-09T13:01:09Z</dcterms:created>
  <dcterms:modified xsi:type="dcterms:W3CDTF">2026-05-25T08:44:48Z</dcterms:modified>
</cp:coreProperties>
</file>