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BB00"/>
    <a:srgbClr val="6666FF"/>
    <a:srgbClr val="C55A11"/>
    <a:srgbClr val="FF8585"/>
    <a:srgbClr val="F45A5A"/>
    <a:srgbClr val="FF6565"/>
    <a:srgbClr val="F8CBAD"/>
    <a:srgbClr val="62983E"/>
    <a:srgbClr val="C0DDAD"/>
    <a:srgbClr val="B2D6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93" autoAdjust="0"/>
    <p:restoredTop sz="94660"/>
  </p:normalViewPr>
  <p:slideViewPr>
    <p:cSldViewPr snapToGrid="0">
      <p:cViewPr>
        <p:scale>
          <a:sx n="115" d="100"/>
          <a:sy n="115" d="100"/>
        </p:scale>
        <p:origin x="1890" y="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?ysclid=mesb6k7cfb830246155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apinfo.ru/services/avtomobilnaya-statistika/avtomobilnaya-statistika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946091" y="6555055"/>
            <a:ext cx="3902635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388862" y="299895"/>
            <a:ext cx="75453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Какие </a:t>
            </a:r>
            <a:r>
              <a:rPr lang="ru-RU" sz="1600" b="1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сегменты </a:t>
            </a:r>
            <a:r>
              <a:rPr lang="en-US" sz="1600" b="1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LCV</a:t>
            </a:r>
            <a:r>
              <a:rPr lang="ru-RU" sz="16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 выросли на фоне общего падения рынка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D2671A-8C13-404B-9B2F-98EB2ED80D37}"/>
              </a:ext>
            </a:extLst>
          </p:cNvPr>
          <p:cNvSpPr txBox="1"/>
          <p:nvPr/>
        </p:nvSpPr>
        <p:spPr>
          <a:xfrm>
            <a:off x="0" y="6440244"/>
            <a:ext cx="351731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/>
              <a:t>* автомобили с полной массой до 6 т. включительно, в </a:t>
            </a:r>
            <a:r>
              <a:rPr lang="ru-RU" sz="900" dirty="0" err="1"/>
              <a:t>т.ч</a:t>
            </a:r>
            <a:r>
              <a:rPr lang="ru-RU" sz="900" dirty="0"/>
              <a:t>. пикапы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8888" y="1290146"/>
            <a:ext cx="1027845" cy="4912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/>
              <a:t>#НАПИ_</a:t>
            </a:r>
            <a:r>
              <a:rPr lang="en-US" sz="900" dirty="0"/>
              <a:t>LCV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/>
              <a:t>#</a:t>
            </a:r>
            <a:r>
              <a:rPr lang="ru-RU" sz="900" dirty="0" err="1"/>
              <a:t>НАПИ_продажи</a:t>
            </a:r>
            <a:endParaRPr lang="ru-RU" sz="9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344889" y="681710"/>
            <a:ext cx="7589306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ru-RU" sz="1100" dirty="0"/>
              <a:t>По данным маркетингового агентства </a:t>
            </a:r>
            <a:r>
              <a:rPr lang="ru-RU" sz="1100" dirty="0">
                <a:hlinkClick r:id="rId3"/>
              </a:rPr>
              <a:t>НАПИ</a:t>
            </a:r>
            <a:r>
              <a:rPr lang="ru-RU" sz="1100" dirty="0"/>
              <a:t>,</a:t>
            </a:r>
            <a:r>
              <a:rPr lang="en-US" sz="1100" dirty="0"/>
              <a:t> </a:t>
            </a:r>
            <a:r>
              <a:rPr lang="ru-RU" sz="1100" dirty="0"/>
              <a:t>за январь-апрель 2026 года было реализовано 139,3 тыс. ед. легких коммерческих автомобилей*, что на 11,9% меньше, чем годом ранее. Их них 25,7 тыс. ед. были новыми (-23,1% по сравнению с 2025 годом) и 113,6 тыс. ед. – подержанными (-7,3%). </a:t>
            </a:r>
          </a:p>
          <a:p>
            <a:pPr>
              <a:lnSpc>
                <a:spcPts val="1800"/>
              </a:lnSpc>
            </a:pPr>
            <a:endParaRPr lang="ru-RU" sz="1100" dirty="0"/>
          </a:p>
          <a:p>
            <a:pPr>
              <a:lnSpc>
                <a:spcPts val="1800"/>
              </a:lnSpc>
            </a:pPr>
            <a:r>
              <a:rPr lang="ru-RU" sz="1100" dirty="0"/>
              <a:t>За год сократились продажи всех рассматриваемых сегментов новых </a:t>
            </a:r>
            <a:r>
              <a:rPr lang="en-US" sz="1100" dirty="0"/>
              <a:t>LCV</a:t>
            </a:r>
            <a:r>
              <a:rPr lang="ru-RU" sz="1100" dirty="0"/>
              <a:t>. Ниже рынка упали продажи рефрижераторов (-26,4%), фургонов (-25,7%), бортовой или </a:t>
            </a:r>
            <a:r>
              <a:rPr lang="ru-RU" sz="1100" dirty="0" err="1"/>
              <a:t>тентованной</a:t>
            </a:r>
            <a:r>
              <a:rPr lang="ru-RU" sz="1100" dirty="0"/>
              <a:t> техники (-25,3%). Меньше остальных просел сегмент медицинской техники (-5,7%). За год выросла доля пикапов, автобусов и медицинской техники.</a:t>
            </a:r>
          </a:p>
          <a:p>
            <a:pPr>
              <a:lnSpc>
                <a:spcPts val="1800"/>
              </a:lnSpc>
            </a:pPr>
            <a:endParaRPr lang="ru-RU" sz="1100" dirty="0"/>
          </a:p>
          <a:p>
            <a:pPr>
              <a:lnSpc>
                <a:spcPts val="1800"/>
              </a:lnSpc>
            </a:pPr>
            <a:r>
              <a:rPr lang="ru-RU" sz="1100" dirty="0"/>
              <a:t>Среди </a:t>
            </a:r>
            <a:r>
              <a:rPr lang="ru-RU" sz="1100" dirty="0">
                <a:hlinkClick r:id="rId4"/>
              </a:rPr>
              <a:t>подержанных </a:t>
            </a:r>
            <a:r>
              <a:rPr lang="en-US" sz="1100" dirty="0">
                <a:hlinkClick r:id="rId4"/>
              </a:rPr>
              <a:t>LCV</a:t>
            </a:r>
            <a:r>
              <a:rPr lang="ru-RU" sz="1100" dirty="0">
                <a:hlinkClick r:id="rId4"/>
              </a:rPr>
              <a:t> сократились продажи </a:t>
            </a:r>
            <a:r>
              <a:rPr lang="ru-RU" sz="1100" dirty="0"/>
              <a:t>фургонов (-11,3%), </a:t>
            </a:r>
            <a:r>
              <a:rPr lang="ru-RU" sz="1100" dirty="0" err="1"/>
              <a:t>минивэнов</a:t>
            </a:r>
            <a:r>
              <a:rPr lang="ru-RU" sz="1100" dirty="0"/>
              <a:t> (-6,9%) и бортовой или </a:t>
            </a:r>
            <a:r>
              <a:rPr lang="ru-RU" sz="1100" dirty="0" err="1"/>
              <a:t>тентованной</a:t>
            </a:r>
            <a:r>
              <a:rPr lang="ru-RU" sz="1100" dirty="0"/>
              <a:t> техники (-6,4%). При этом почти в два раза больше, чем в прошлом году было реализовано автобусов (+47,0%). Также положительную динамику показали сегменты рефрижераторов (+12,0%) и пикапов (+11,9%).</a:t>
            </a:r>
          </a:p>
          <a:p>
            <a:pPr>
              <a:lnSpc>
                <a:spcPts val="1800"/>
              </a:lnSpc>
            </a:pPr>
            <a:endParaRPr lang="ru-RU" sz="1100" dirty="0"/>
          </a:p>
          <a:p>
            <a:pPr>
              <a:lnSpc>
                <a:spcPts val="1800"/>
              </a:lnSpc>
            </a:pPr>
            <a:r>
              <a:rPr lang="ru-RU" sz="1100" dirty="0"/>
              <a:t>Стоит отметить, что доля новой техники в общем объеме продаж за год сократилась на 2,9 </a:t>
            </a:r>
            <a:r>
              <a:rPr lang="ru-RU" sz="1100" dirty="0" err="1"/>
              <a:t>п.п</a:t>
            </a:r>
            <a:r>
              <a:rPr lang="ru-RU" sz="1100" dirty="0"/>
              <a:t>. до 18,5%. Доля подержанных </a:t>
            </a:r>
            <a:r>
              <a:rPr lang="en-US" sz="1100" dirty="0"/>
              <a:t>LCV</a:t>
            </a:r>
            <a:r>
              <a:rPr lang="ru-RU" sz="1100" dirty="0"/>
              <a:t> достигла 81,5%.</a:t>
            </a:r>
          </a:p>
        </p:txBody>
      </p:sp>
    </p:spTree>
    <p:extLst>
      <p:ext uri="{BB962C8B-B14F-4D97-AF65-F5344CB8AC3E}">
        <p14:creationId xmlns:p14="http://schemas.microsoft.com/office/powerpoint/2010/main" val="786635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14D6A66-FF37-4C80-A0A5-5FEB31CF52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141" y="612457"/>
            <a:ext cx="7191375" cy="6181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3579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2288</TotalTime>
  <Words>233</Words>
  <Application>Microsoft Office PowerPoint</Application>
  <PresentationFormat>Экран (4:3)</PresentationFormat>
  <Paragraphs>12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307</cp:revision>
  <cp:lastPrinted>2026-05-19T11:50:15Z</cp:lastPrinted>
  <dcterms:created xsi:type="dcterms:W3CDTF">2022-08-09T13:01:09Z</dcterms:created>
  <dcterms:modified xsi:type="dcterms:W3CDTF">2026-05-20T07:44:50Z</dcterms:modified>
</cp:coreProperties>
</file>