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4481"/>
    <a:srgbClr val="BA6AA9"/>
    <a:srgbClr val="C787B9"/>
    <a:srgbClr val="F7BBD3"/>
    <a:srgbClr val="EDB35D"/>
    <a:srgbClr val="C179B2"/>
    <a:srgbClr val="C343CD"/>
    <a:srgbClr val="DAB0D1"/>
    <a:srgbClr val="B45CA1"/>
    <a:srgbClr val="EAF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64" autoAdjust="0"/>
    <p:restoredTop sz="94660"/>
  </p:normalViewPr>
  <p:slideViewPr>
    <p:cSldViewPr snapToGrid="0">
      <p:cViewPr>
        <p:scale>
          <a:sx n="100" d="100"/>
          <a:sy n="100" d="100"/>
        </p:scale>
        <p:origin x="227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ostatochnaya-stoimost-na-avtomobili-i-spetsialnuyu-tehniku/ostatochnaya-stoimost-pritsepov-i-polupritsepov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387474" y="702158"/>
            <a:ext cx="7479214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1200"/>
              </a:spcAft>
            </a:pPr>
            <a:r>
              <a:rPr lang="ru-RU" sz="1100">
                <a:latin typeface="+mj-lt"/>
                <a:cs typeface="Arial" panose="020B0604020202020204" pitchFamily="34" charset="0"/>
              </a:rPr>
              <a:t>Маркетинговое агентство </a:t>
            </a:r>
            <a:r>
              <a:rPr lang="ru-RU" sz="1100">
                <a:latin typeface="+mj-lt"/>
                <a:cs typeface="Arial" panose="020B0604020202020204" pitchFamily="34" charset="0"/>
                <a:hlinkClick r:id="rId2"/>
              </a:rPr>
              <a:t>НАПИ</a:t>
            </a:r>
            <a:r>
              <a:rPr lang="ru-RU" sz="1100">
                <a:latin typeface="+mj-lt"/>
                <a:cs typeface="Arial" panose="020B0604020202020204" pitchFamily="34" charset="0"/>
              </a:rPr>
              <a:t> обновило отчет </a:t>
            </a:r>
            <a:r>
              <a:rPr lang="ru-RU" sz="1100">
                <a:latin typeface="+mj-lt"/>
                <a:cs typeface="Arial" panose="020B0604020202020204" pitchFamily="34" charset="0"/>
                <a:hlinkClick r:id="rId3"/>
              </a:rPr>
              <a:t>«Остаточная стоимость прицепов-полуприцепов»</a:t>
            </a:r>
            <a:r>
              <a:rPr lang="ru-RU" sz="1100">
                <a:latin typeface="+mj-lt"/>
                <a:cs typeface="Arial" panose="020B0604020202020204" pitchFamily="34" charset="0"/>
              </a:rPr>
              <a:t> по итогам 1 квартала 2026 года. Среди представленных на графике пятилетних и десятилетних прицепных цистерн дороже всего в прошлом квартале можно было продать </a:t>
            </a:r>
            <a:r>
              <a:rPr lang="en-US" sz="1100">
                <a:latin typeface="+mj-lt"/>
                <a:cs typeface="Arial" panose="020B0604020202020204" pitchFamily="34" charset="0"/>
              </a:rPr>
              <a:t>KAESSBOHRER</a:t>
            </a:r>
            <a:r>
              <a:rPr lang="ru-RU" sz="1100">
                <a:latin typeface="+mj-lt"/>
                <a:cs typeface="Arial" panose="020B0604020202020204" pitchFamily="34" charset="0"/>
              </a:rPr>
              <a:t>, средняя цена которого составляла 7,6 млн рублей и 3,3 млн рублей соответственно.</a:t>
            </a:r>
            <a:endParaRPr lang="en-US" sz="1100">
              <a:latin typeface="+mj-lt"/>
              <a:cs typeface="Arial" panose="020B0604020202020204" pitchFamily="34" charset="0"/>
            </a:endParaRPr>
          </a:p>
          <a:p>
            <a:pPr algn="just" fontAlgn="t">
              <a:spcAft>
                <a:spcPts val="1200"/>
              </a:spcAft>
            </a:pPr>
            <a:r>
              <a:rPr lang="en-US" sz="1100">
                <a:latin typeface="+mj-lt"/>
                <a:cs typeface="Arial" panose="020B0604020202020204" pitchFamily="34" charset="0"/>
              </a:rPr>
              <a:t>KAESSBOHRER </a:t>
            </a:r>
            <a:r>
              <a:rPr lang="ru-RU" sz="1100">
                <a:latin typeface="+mj-lt"/>
                <a:cs typeface="Arial" panose="020B0604020202020204" pitchFamily="34" charset="0"/>
              </a:rPr>
              <a:t>также стал лидером по сохранности остаточной стоимости по отношению к цене новой цистерны через 5 лет эксплуатации. Продав пятилетнюю прицепную цистерну, владелец мог приобрести новый </a:t>
            </a:r>
            <a:r>
              <a:rPr lang="en-US" sz="1100">
                <a:latin typeface="+mj-lt"/>
                <a:cs typeface="Arial" panose="020B0604020202020204" pitchFamily="34" charset="0"/>
              </a:rPr>
              <a:t>KAESSBOHRER</a:t>
            </a:r>
            <a:r>
              <a:rPr lang="ru-RU" sz="1100">
                <a:latin typeface="+mj-lt"/>
                <a:cs typeface="Arial" panose="020B0604020202020204" pitchFamily="34" charset="0"/>
              </a:rPr>
              <a:t>, доплатив 32,1% от его цены в 4 квартале прошлого года. Через 10 лет по сохранности остаточной стоимости по отношению к цене новой цистерны лидировал</a:t>
            </a:r>
            <a:r>
              <a:rPr lang="en-US" sz="1100">
                <a:latin typeface="+mj-lt"/>
                <a:cs typeface="Arial" panose="020B0604020202020204" pitchFamily="34" charset="0"/>
              </a:rPr>
              <a:t> BONUM</a:t>
            </a:r>
            <a:r>
              <a:rPr lang="ru-RU" sz="1100">
                <a:latin typeface="+mj-lt"/>
                <a:cs typeface="Arial" panose="020B0604020202020204" pitchFamily="34" charset="0"/>
              </a:rPr>
              <a:t>. Продав десятилетнюю цистерну, владелец мог приобрести новый</a:t>
            </a:r>
            <a:r>
              <a:rPr lang="en-US" sz="1100">
                <a:latin typeface="+mj-lt"/>
                <a:cs typeface="Arial" panose="020B0604020202020204" pitchFamily="34" charset="0"/>
              </a:rPr>
              <a:t> BONUM</a:t>
            </a:r>
            <a:r>
              <a:rPr lang="ru-RU" sz="1100">
                <a:latin typeface="+mj-lt"/>
                <a:cs typeface="Arial" panose="020B0604020202020204" pitchFamily="34" charset="0"/>
              </a:rPr>
              <a:t>, доплатив 59,6% от его цены в прошлом квартале.</a:t>
            </a:r>
            <a:endParaRPr lang="ru-RU" sz="11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04950" y="268661"/>
            <a:ext cx="733759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прицепные цистерны лучше сохранили стоимость в 1 кв. 2026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0A85B52-B6A7-4FC4-B2EC-7E95A489BA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7474" y="2790825"/>
            <a:ext cx="7610475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9440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1941</TotalTime>
  <Words>138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207</cp:revision>
  <cp:lastPrinted>2025-07-28T08:48:26Z</cp:lastPrinted>
  <dcterms:created xsi:type="dcterms:W3CDTF">2022-08-09T13:01:09Z</dcterms:created>
  <dcterms:modified xsi:type="dcterms:W3CDTF">2026-05-06T08:53:11Z</dcterms:modified>
</cp:coreProperties>
</file>