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18E"/>
    <a:srgbClr val="2F76B7"/>
    <a:srgbClr val="1B4367"/>
    <a:srgbClr val="1F4E79"/>
    <a:srgbClr val="7C9CD6"/>
    <a:srgbClr val="EDEFF3"/>
    <a:srgbClr val="EAF4E4"/>
    <a:srgbClr val="6DA945"/>
    <a:srgbClr val="6B6B6B"/>
    <a:srgbClr val="4B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315287" y="6566638"/>
            <a:ext cx="4377563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17556" y="890943"/>
            <a:ext cx="7672552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обновило отчет «</a:t>
            </a:r>
            <a:r>
              <a:rPr lang="ru-RU" sz="1100" dirty="0">
                <a:latin typeface="+mj-lt"/>
                <a:hlinkClick r:id="rId3"/>
              </a:rPr>
              <a:t>Остаточная стоимость легковых автомобилей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»</a:t>
            </a:r>
            <a:r>
              <a:rPr lang="ru-RU" sz="1100" dirty="0">
                <a:latin typeface="+mj-lt"/>
              </a:rPr>
              <a:t> по итогам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квартала 2026 года. На графиках представлены актуальные на 2021, 2024, 2026 годы цены на новые китайские легковые автомобили и остаточная стоимость этой подержанной техники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года.</a:t>
            </a:r>
          </a:p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Среди представленных на графике двухлетних и пятилетних легковых автомобилей дороже всего в прошлом квартале можно было продать</a:t>
            </a:r>
            <a:r>
              <a:rPr lang="en-US" sz="1100" dirty="0">
                <a:latin typeface="+mj-lt"/>
              </a:rPr>
              <a:t> HAVAL H9</a:t>
            </a:r>
            <a:r>
              <a:rPr lang="ru-RU" sz="1100" dirty="0">
                <a:latin typeface="+mj-lt"/>
              </a:rPr>
              <a:t>, средняя цена которого составляла 4,1 млн рублей и 2,8 млн рублей соответственно. Лидером по сохранности остаточной стоимости по отношению к актуальной в прошлом квартале цене нового автомобиля через 2 года эксплуатации стал </a:t>
            </a:r>
            <a:r>
              <a:rPr lang="en-US" sz="1100" dirty="0">
                <a:latin typeface="+mj-lt"/>
              </a:rPr>
              <a:t>CHERY TIGGO 4. </a:t>
            </a:r>
            <a:r>
              <a:rPr lang="ru-RU" sz="1100" dirty="0">
                <a:latin typeface="+mj-lt"/>
              </a:rPr>
              <a:t>Продав двухлетний легковой автомобиль, владелец мог приобрести новый </a:t>
            </a:r>
            <a:r>
              <a:rPr lang="en-US" sz="1100" dirty="0">
                <a:latin typeface="+mj-lt"/>
              </a:rPr>
              <a:t>CHERY TIGGO 4</a:t>
            </a:r>
            <a:r>
              <a:rPr lang="ru-RU" sz="1100" dirty="0">
                <a:latin typeface="+mj-lt"/>
              </a:rPr>
              <a:t>, доплатив 14,27% от его цены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года. </a:t>
            </a:r>
          </a:p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Через 5 лет эксплуатации лучшим по сохранности остаточной стоимости по отношению к актуальной в прошлом квартале цене нового автомобиля стал </a:t>
            </a:r>
            <a:r>
              <a:rPr lang="en-US" sz="1100" dirty="0">
                <a:latin typeface="+mj-lt"/>
              </a:rPr>
              <a:t>GEELY TUGELLA</a:t>
            </a:r>
            <a:r>
              <a:rPr lang="ru-RU" sz="1100" dirty="0">
                <a:latin typeface="+mj-lt"/>
              </a:rPr>
              <a:t>. Продав пятилетний автомобиль, владелец мог приобрести новый </a:t>
            </a:r>
            <a:r>
              <a:rPr lang="en-US" sz="1100" dirty="0">
                <a:latin typeface="+mj-lt"/>
              </a:rPr>
              <a:t>GEELY TUGELLA</a:t>
            </a:r>
            <a:r>
              <a:rPr lang="ru-RU" sz="1100" dirty="0">
                <a:latin typeface="+mj-lt"/>
              </a:rPr>
              <a:t>, доплатив 37,32% от его цены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года. </a:t>
            </a:r>
          </a:p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Среди рассматриваемых легковых автомобилей возрастом 2 года лучшим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2024 года цене нового автомобиля стал </a:t>
            </a:r>
            <a:r>
              <a:rPr lang="en-US" sz="1100" dirty="0">
                <a:latin typeface="+mj-lt"/>
              </a:rPr>
              <a:t>HAVAL H9</a:t>
            </a:r>
            <a:r>
              <a:rPr lang="ru-RU" sz="1100" dirty="0">
                <a:latin typeface="+mj-lt"/>
              </a:rPr>
              <a:t>, сохранивший 98,13%. </a:t>
            </a:r>
          </a:p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Отметим, что стоимость большинства пятилетних подержанных легковых автомобилей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2026 года была выше, чем цена на эти же новые автомобили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2021 года. Такая ситуация сложилась в результате существенного роста цен на новые автомобили в течение пяти последних лет. Так, из подержанных автомобилей возрастом 5 лет лидером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2021 года цене нового автомобиля стал </a:t>
            </a:r>
            <a:r>
              <a:rPr lang="en-US" sz="1100" dirty="0">
                <a:latin typeface="+mj-lt"/>
              </a:rPr>
              <a:t>GEELY COOLRAY</a:t>
            </a:r>
            <a:r>
              <a:rPr lang="ru-RU" sz="1100" dirty="0">
                <a:latin typeface="+mj-lt"/>
              </a:rPr>
              <a:t>, который сохранил 111,0%.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1978393" y="4621249"/>
            <a:ext cx="1645920" cy="692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НАПИ_легковые_авто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НАПИ_остаточная_стоимость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мах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13606" y="291811"/>
            <a:ext cx="75765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теряют в цене двух- и пятилетние китайские легковые автомобили</a:t>
            </a:r>
          </a:p>
        </p:txBody>
      </p:sp>
    </p:spTree>
    <p:extLst>
      <p:ext uri="{BB962C8B-B14F-4D97-AF65-F5344CB8AC3E}">
        <p14:creationId xmlns:p14="http://schemas.microsoft.com/office/powerpoint/2010/main" val="2455271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3FF69BF-BB17-4571-965D-A5BADA689ED5}"/>
              </a:ext>
            </a:extLst>
          </p:cNvPr>
          <p:cNvSpPr/>
          <p:nvPr/>
        </p:nvSpPr>
        <p:spPr>
          <a:xfrm>
            <a:off x="4589090" y="8106461"/>
            <a:ext cx="4437791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F397789-B65F-46DA-B3A4-F435D4F4C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325" y="289266"/>
            <a:ext cx="7686675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95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2506</TotalTime>
  <Words>327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282</cp:revision>
  <cp:lastPrinted>2026-05-13T08:44:18Z</cp:lastPrinted>
  <dcterms:created xsi:type="dcterms:W3CDTF">2022-08-09T13:01:09Z</dcterms:created>
  <dcterms:modified xsi:type="dcterms:W3CDTF">2026-05-14T07:55:54Z</dcterms:modified>
</cp:coreProperties>
</file>