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515" r:id="rId2"/>
    <p:sldId id="151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4C5"/>
    <a:srgbClr val="B1B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5" autoAdjust="0"/>
    <p:restoredTop sz="94660"/>
  </p:normalViewPr>
  <p:slideViewPr>
    <p:cSldViewPr snapToGrid="0">
      <p:cViewPr>
        <p:scale>
          <a:sx n="100" d="100"/>
          <a:sy n="100" d="100"/>
        </p:scale>
        <p:origin x="121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8BC71-EF14-4986-BEDA-7F53A14881A2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92D3F-E947-4CD0-B777-B4CF44C8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6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0559-0E80-413A-B00B-B373D6B0840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8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0559-0E80-413A-B00B-B373D6B0840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0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EDB42-C335-4A5C-95FE-69EDCCEB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3C711C-2796-4C0E-8E32-7C5036E0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8DA6C-1442-4665-A236-A16AEDFC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E22ED-00D8-4390-9ED5-731D3756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330D6-ABA6-4F7A-924E-09699B4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6087D-A56D-44DC-B009-343F81E4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7DAA1-95FF-40A0-99E0-381E113C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E7632-D9E0-4FC0-AF00-F1C954DA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7277-ECB1-464A-86C0-5AABF225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1676E-564F-4C6B-B907-BAFC83D6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40E371-9654-463E-8D3A-6E33082B5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D83AA-03F6-4D91-9766-7C4DF5D95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7CFB7-FC2F-4E01-915A-8E4F83BD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84415-A4D9-4CF2-A283-58E97EDC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8C607-2531-4AB6-B2F1-5624EA2E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1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EC18C-5587-4924-BAC4-F52D06F1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6B8BA-5014-4CAD-A717-7D414ADCD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24325-BE88-4C0A-A1C3-BF9F8FAB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0761C-10F8-4021-A852-A109E7A2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307FF-17B9-4A3C-90FB-BC36C9C5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5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A07F0-A280-49C5-BC97-E5125E42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F076C-E003-4C46-9F3C-6546EAFE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42F85-3593-45D3-AB30-D0AA005A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2AA3E-0D3E-4420-A961-4F9D4456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5F0DD-9C1F-4610-A0E7-D651C9E3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7EA89-7D1B-4DAD-BCB5-4D9AD51D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AC071-7591-49ED-BCF1-ABEC3B00E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C83935-31A6-4E1E-8C71-0762775EA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65BAF-D90F-4C2C-BC42-581C130A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B3478-7624-4E1E-9206-6FCC7F5A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FC67D3-685C-458B-BFFC-0396853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9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DB55E-E660-4AB5-8A74-D1EC0023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B7FA6-7042-413C-AEDE-C09979DC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35BE1D-B494-4A34-B0F9-C54482C3B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75DCFD-3FCF-4961-B40A-92BFF3FF1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9DEA51-6A4C-46EC-9DA2-E01F32499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27F6F9-FFA9-4120-A5B4-F5B07C59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EFE267-C3EF-467C-9930-495E6DC0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FDF37D-B2B7-4AEB-B63B-A48C316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B88AE-34D7-43A7-8A20-B8A1A91C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89097B-F1FE-423A-804A-96E64D6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C2FFC-0207-4402-B521-07103DBC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DBCBA3-D3BB-4901-8B0D-359D12C6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3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FF0AA5-F633-4E87-A9A1-2C627148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9EFDFF-3100-4625-AF04-F6FF6A16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636F0D-31D8-470A-96D4-62183548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8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19784-610F-43C3-9ED4-49F5896A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4B52A-B1CC-456E-A293-F336C041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4CCFF-FA40-419A-9013-853B2D2F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3441E-6D8F-46F2-A9D1-E31C937B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42ED52-3D74-4707-93BF-693C63BE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83CDF0-D95D-4A39-93DE-6ABDF938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4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0BF93-19DF-4FF8-A372-12BA7E8D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571751-65D4-4A72-8E0E-DEBDB1360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9BC9BD-83AC-4C9E-8E7A-1F242F973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16E5D-5DDB-48AA-81CA-81417C2A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9A5C8D-3CD2-4E05-A2C9-249E4FE3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F133B-DBEC-4929-978F-27F562B7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3878E-26FC-444B-91D6-2A55963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9E950-DDFA-41BC-B497-BB563D00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88A0E-AE92-42F7-BA16-738FD78E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E80B-5AC8-44B7-B03E-0AC891655558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4B619-C34F-44A6-A3D6-90BF88581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FC0A2-63A9-4F3B-AE75-E6ACA2AF1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napinfo.ru/services/it-resheniya-po-analizu-avtomobilnogo-rynka/dv-tco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271B69-AA02-4C44-AB0D-F9DA999B9A06}"/>
              </a:ext>
            </a:extLst>
          </p:cNvPr>
          <p:cNvSpPr txBox="1">
            <a:spLocks/>
          </p:cNvSpPr>
          <p:nvPr/>
        </p:nvSpPr>
        <p:spPr>
          <a:xfrm>
            <a:off x="11635745" y="243513"/>
            <a:ext cx="391428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E1CF2F-19B6-4B01-91BB-CDBA096AD5BE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1456045" y="6322790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248467"/>
            <a:ext cx="889330" cy="51928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1487136" y="508109"/>
            <a:ext cx="103280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5565265-B6A4-4F3A-9EDA-056AD11271D6}"/>
              </a:ext>
            </a:extLst>
          </p:cNvPr>
          <p:cNvCxnSpPr/>
          <p:nvPr/>
        </p:nvCxnSpPr>
        <p:spPr>
          <a:xfrm>
            <a:off x="1456045" y="6258357"/>
            <a:ext cx="103591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99072" y="572541"/>
            <a:ext cx="5180076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+mj-lt"/>
              </a:rPr>
              <a:t>Маркетинговое агентство НАПИ рассчитало стоимость владения* автомобилей актуального модельного ряда брендов </a:t>
            </a:r>
            <a:r>
              <a:rPr lang="en-US" sz="1050" dirty="0">
                <a:latin typeface="+mj-lt"/>
              </a:rPr>
              <a:t>CHERY, TENET, JAECOO</a:t>
            </a:r>
            <a:r>
              <a:rPr lang="ru-RU" sz="1050" dirty="0">
                <a:latin typeface="+mj-lt"/>
              </a:rPr>
              <a:t>. 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Расчет выполнен </a:t>
            </a:r>
            <a:r>
              <a:rPr lang="ru-RU" sz="1050" dirty="0">
                <a:latin typeface="+mj-lt"/>
              </a:rPr>
              <a:t>с использованием </a:t>
            </a:r>
            <a:r>
              <a:rPr lang="ru-RU" sz="1050" dirty="0">
                <a:latin typeface="+mj-lt"/>
                <a:hlinkClick r:id="rId5"/>
              </a:rPr>
              <a:t>онлайн калькулятора</a:t>
            </a:r>
            <a:r>
              <a:rPr lang="en-US" sz="1050" dirty="0">
                <a:latin typeface="+mj-lt"/>
                <a:hlinkClick r:id="rId5"/>
              </a:rPr>
              <a:t> </a:t>
            </a:r>
            <a:r>
              <a:rPr lang="ru-RU" sz="1050" dirty="0">
                <a:latin typeface="+mj-lt"/>
                <a:hlinkClick r:id="rId5"/>
              </a:rPr>
              <a:t>стоимости владения </a:t>
            </a:r>
            <a:r>
              <a:rPr lang="en-US" sz="1050" dirty="0">
                <a:latin typeface="+mj-lt"/>
                <a:hlinkClick r:id="rId5"/>
              </a:rPr>
              <a:t>DV – TCO</a:t>
            </a:r>
            <a:r>
              <a:rPr lang="ru-RU" sz="1050" dirty="0">
                <a:latin typeface="+mj-lt"/>
                <a:hlinkClick r:id="rId5"/>
              </a:rPr>
              <a:t>.</a:t>
            </a:r>
            <a:endParaRPr lang="en-US" sz="1050" dirty="0">
              <a:latin typeface="+mj-lt"/>
            </a:endParaRPr>
          </a:p>
          <a:p>
            <a:pPr algn="just"/>
            <a:endParaRPr lang="ru-RU" sz="1050" dirty="0">
              <a:latin typeface="+mj-lt"/>
            </a:endParaRPr>
          </a:p>
          <a:p>
            <a:pPr algn="just"/>
            <a:r>
              <a:rPr lang="ru-RU" sz="1050" dirty="0">
                <a:latin typeface="+mj-lt"/>
              </a:rPr>
              <a:t>Для анализа подобраны кроссоверы базовой комплектации с объемом двигателя 2 л: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JAECOO J8 2.0T 7-ст робот. Комфорт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TENET T8 2.0T 7-ст робот. Прайм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+mj-lt"/>
              </a:rPr>
              <a:t>CHERY TIGGO 8 PRO MAX 2.0T 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робот. </a:t>
            </a:r>
            <a:r>
              <a:rPr lang="ru-RU" sz="1050" dirty="0" err="1">
                <a:solidFill>
                  <a:srgbClr val="000000"/>
                </a:solidFill>
                <a:latin typeface="+mj-lt"/>
              </a:rPr>
              <a:t>Дримлайн</a:t>
            </a:r>
            <a:endParaRPr lang="ru-RU" sz="1050" dirty="0">
              <a:latin typeface="+mj-lt"/>
            </a:endParaRPr>
          </a:p>
          <a:p>
            <a:pPr algn="just"/>
            <a:endParaRPr lang="ru-RU" sz="1050" dirty="0">
              <a:latin typeface="+mj-lt"/>
            </a:endParaRPr>
          </a:p>
          <a:p>
            <a:pPr algn="just"/>
            <a:r>
              <a:rPr lang="ru-RU" sz="1050" dirty="0">
                <a:latin typeface="+mj-lt"/>
              </a:rPr>
              <a:t>В качестве собственника выбрано физическое лицо (стаж вождения 10-14 лет), эксплуатирующее автомобиль в Москве. Автомобиль приобретается</a:t>
            </a:r>
            <a:r>
              <a:rPr lang="en-US" sz="1050" dirty="0">
                <a:latin typeface="+mj-lt"/>
              </a:rPr>
              <a:t> </a:t>
            </a:r>
            <a:r>
              <a:rPr lang="ru-RU" sz="1050" dirty="0">
                <a:latin typeface="+mj-lt"/>
              </a:rPr>
              <a:t>за собственные средства. Срок владения автомобилем – 36 месяцев (3 года). Среднегодовой пробег – 25 тыс. км. Используются зимние шины </a:t>
            </a:r>
            <a:r>
              <a:rPr lang="en-US" sz="1050" dirty="0">
                <a:latin typeface="+mj-lt"/>
              </a:rPr>
              <a:t>Triangle</a:t>
            </a:r>
            <a:r>
              <a:rPr lang="ru-RU" sz="1050" dirty="0">
                <a:latin typeface="+mj-lt"/>
              </a:rPr>
              <a:t>. </a:t>
            </a:r>
          </a:p>
          <a:p>
            <a:pPr algn="just"/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050" dirty="0">
                <a:solidFill>
                  <a:srgbClr val="000000"/>
                </a:solidFill>
                <a:latin typeface="+mj-lt"/>
              </a:rPr>
              <a:t>Стоимость владения JAECOO J8 Комфорт составит 31,73 руб. за км и 2,4 млн руб. за три года, TENET T8 </a:t>
            </a:r>
            <a:r>
              <a:rPr lang="ru-RU" sz="1050" dirty="0" err="1">
                <a:solidFill>
                  <a:srgbClr val="000000"/>
                </a:solidFill>
                <a:latin typeface="+mj-lt"/>
              </a:rPr>
              <a:t>Прайм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 – 30,45 руб. за км и 2,3 млн рублей за три года, а CHERY TIGGO 8 PRO MAX </a:t>
            </a:r>
            <a:r>
              <a:rPr lang="ru-RU" sz="1050" dirty="0" err="1">
                <a:solidFill>
                  <a:srgbClr val="000000"/>
                </a:solidFill>
                <a:latin typeface="+mj-lt"/>
              </a:rPr>
              <a:t>Дримлайн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 – 28,63 </a:t>
            </a:r>
            <a:r>
              <a:rPr lang="ru-RU" sz="1050" dirty="0" err="1">
                <a:solidFill>
                  <a:srgbClr val="000000"/>
                </a:solidFill>
                <a:latin typeface="+mj-lt"/>
              </a:rPr>
              <a:t>руб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 за км и 2,1 млн рублей за три года**. Разница в размере стоимости владения обусловлена отличиями в изначальной стоимости автомобилей, ценами на шины для них, расходом топлива на 100 км и т.п.</a:t>
            </a:r>
          </a:p>
          <a:p>
            <a:pPr algn="just"/>
            <a:endParaRPr lang="ru-RU" sz="105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050" dirty="0">
                <a:latin typeface="+mj-lt"/>
              </a:rPr>
              <a:t>Расчет представлен в целях общего обзора стоимости владения рядом автомобилей и не подразумевает их сравнение. У каждой модели свои особенности и достоинства, рассчитанные на разнообразные запросы автовладельцев. </a:t>
            </a:r>
          </a:p>
          <a:p>
            <a:pPr algn="just"/>
            <a:endParaRPr lang="ru-RU" sz="1050" dirty="0">
              <a:latin typeface="+mj-lt"/>
            </a:endParaRPr>
          </a:p>
          <a:p>
            <a:pPr algn="just"/>
            <a:r>
              <a:rPr lang="ru-RU" sz="1050" i="1" dirty="0">
                <a:latin typeface="+mj-lt"/>
              </a:rPr>
              <a:t>*с учетом потери стоимости</a:t>
            </a:r>
          </a:p>
          <a:p>
            <a:pPr algn="just"/>
            <a:r>
              <a:rPr lang="ru-RU" sz="1050" i="1" dirty="0">
                <a:latin typeface="+mj-lt"/>
              </a:rPr>
              <a:t>**в расходы включена стоимость </a:t>
            </a:r>
            <a:r>
              <a:rPr lang="ru-RU" sz="1050" i="1" dirty="0">
                <a:solidFill>
                  <a:srgbClr val="000000"/>
                </a:solidFill>
                <a:latin typeface="+mj-lt"/>
              </a:rPr>
              <a:t>дополнительных запчастей (запчасти, не входящие в регламентное ТО).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27" y="5612125"/>
            <a:ext cx="658425" cy="6462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53520-833C-447E-AEDB-EDC117EB2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925" y="114722"/>
            <a:ext cx="60007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271B69-AA02-4C44-AB0D-F9DA999B9A06}"/>
              </a:ext>
            </a:extLst>
          </p:cNvPr>
          <p:cNvSpPr txBox="1">
            <a:spLocks/>
          </p:cNvSpPr>
          <p:nvPr/>
        </p:nvSpPr>
        <p:spPr>
          <a:xfrm>
            <a:off x="11635745" y="243513"/>
            <a:ext cx="391428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E1CF2F-19B6-4B01-91BB-CDBA096AD5BE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1456045" y="6282973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248467"/>
            <a:ext cx="889330" cy="51928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1487136" y="508109"/>
            <a:ext cx="103280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5565265-B6A4-4F3A-9EDA-056AD11271D6}"/>
              </a:ext>
            </a:extLst>
          </p:cNvPr>
          <p:cNvCxnSpPr/>
          <p:nvPr/>
        </p:nvCxnSpPr>
        <p:spPr>
          <a:xfrm>
            <a:off x="1456045" y="6258357"/>
            <a:ext cx="103591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25" y="5612125"/>
            <a:ext cx="658425" cy="6462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FFB561-6B83-4CC6-BB66-AB485F3F4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423" y="570205"/>
            <a:ext cx="103727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65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261</Words>
  <Application>Microsoft Office PowerPoint</Application>
  <PresentationFormat>Широкоэкранный</PresentationFormat>
  <Paragraphs>21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Александр Л</dc:creator>
  <cp:lastModifiedBy>Болушева Ольга Александровна</cp:lastModifiedBy>
  <cp:revision>275</cp:revision>
  <dcterms:created xsi:type="dcterms:W3CDTF">2025-02-12T06:29:35Z</dcterms:created>
  <dcterms:modified xsi:type="dcterms:W3CDTF">2026-05-26T07:30:43Z</dcterms:modified>
</cp:coreProperties>
</file>