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CC00CC"/>
    <a:srgbClr val="FF99FF"/>
    <a:srgbClr val="F45A5A"/>
    <a:srgbClr val="FF6565"/>
    <a:srgbClr val="C55A11"/>
    <a:srgbClr val="F8CBAD"/>
    <a:srgbClr val="62983E"/>
    <a:srgbClr val="C0DDAD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512154" y="605088"/>
            <a:ext cx="745243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/>
              <a:t>Маркетинговое агентство </a:t>
            </a:r>
            <a:r>
              <a:rPr lang="ru-RU" sz="1100" dirty="0">
                <a:hlinkClick r:id="rId3"/>
              </a:rPr>
              <a:t>НАПИ</a:t>
            </a:r>
            <a:r>
              <a:rPr lang="ru-RU" sz="1100" dirty="0"/>
              <a:t> проанализировало финансовую емкость рынка новых легковых автомобилей в январе-апреле 2026 года. С начала года было приобретено автомобилей на сумму 1,3 трлн рублей, что на 19,1% больше, чем за аналогичный период 2025 года.</a:t>
            </a:r>
          </a:p>
          <a:p>
            <a:pPr algn="just">
              <a:spcAft>
                <a:spcPts val="600"/>
              </a:spcAft>
            </a:pPr>
            <a:r>
              <a:rPr lang="ru-RU" sz="1100" dirty="0"/>
              <a:t>Лидером по финансовой емкости стал </a:t>
            </a:r>
            <a:r>
              <a:rPr lang="en-US" sz="1100" dirty="0"/>
              <a:t>HAVAL </a:t>
            </a:r>
            <a:r>
              <a:rPr lang="ru-RU" sz="1100" dirty="0"/>
              <a:t>с результатом 151,0 млрд рублей. Лучшим автомобилем по темпам роста финансовой емкости стала </a:t>
            </a:r>
            <a:r>
              <a:rPr lang="en-US" sz="1100" dirty="0"/>
              <a:t>MAZDA</a:t>
            </a:r>
            <a:r>
              <a:rPr lang="ru-RU" sz="1100" dirty="0"/>
              <a:t> </a:t>
            </a:r>
            <a:r>
              <a:rPr lang="en-US" sz="1100" dirty="0"/>
              <a:t>(</a:t>
            </a:r>
            <a:r>
              <a:rPr lang="ru-RU" sz="1100" dirty="0"/>
              <a:t>+934,2%) с результатом 34,7 млрд рублей благодаря увеличению продаж автомобиля в 10 раз.</a:t>
            </a:r>
          </a:p>
          <a:p>
            <a:pPr algn="just">
              <a:spcAft>
                <a:spcPts val="600"/>
              </a:spcAft>
            </a:pPr>
            <a:r>
              <a:rPr lang="ru-RU" sz="1100" dirty="0"/>
              <a:t>Снизилась финансовая емкость у брендов </a:t>
            </a:r>
            <a:r>
              <a:rPr lang="en-US" sz="1100" dirty="0"/>
              <a:t>LADA</a:t>
            </a:r>
            <a:r>
              <a:rPr lang="ru-RU" sz="1100" dirty="0"/>
              <a:t> (-8,1%), </a:t>
            </a:r>
            <a:r>
              <a:rPr lang="en-US" sz="1100" dirty="0"/>
              <a:t>CHANGAN </a:t>
            </a:r>
            <a:r>
              <a:rPr lang="ru-RU" sz="1100" dirty="0"/>
              <a:t>(-37,0%), </a:t>
            </a:r>
            <a:r>
              <a:rPr lang="en-US" sz="1100" dirty="0"/>
              <a:t>JAECOO </a:t>
            </a:r>
            <a:r>
              <a:rPr lang="ru-RU" sz="1100" dirty="0"/>
              <a:t>(-0,1%), </a:t>
            </a:r>
            <a:r>
              <a:rPr lang="en-US" sz="1100" dirty="0"/>
              <a:t>OMODA </a:t>
            </a:r>
            <a:r>
              <a:rPr lang="ru-RU" sz="1100" dirty="0"/>
              <a:t>(-38,0%), </a:t>
            </a:r>
            <a:r>
              <a:rPr lang="en-US" sz="1100" dirty="0"/>
              <a:t>TANK </a:t>
            </a:r>
            <a:r>
              <a:rPr lang="ru-RU" sz="1100" dirty="0"/>
              <a:t>(-18,2%), в первую очередь за счет сокращения продаж у большинства из них. </a:t>
            </a:r>
          </a:p>
          <a:p>
            <a:pPr algn="just">
              <a:spcAft>
                <a:spcPts val="600"/>
              </a:spcAft>
            </a:pPr>
            <a:r>
              <a:rPr lang="ru-RU" sz="1100" dirty="0"/>
              <a:t>Финансовая емкость </a:t>
            </a:r>
            <a:r>
              <a:rPr lang="ru-RU" sz="1100"/>
              <a:t>ТОП-15 брендов </a:t>
            </a:r>
            <a:r>
              <a:rPr lang="ru-RU" sz="1100" dirty="0"/>
              <a:t>составила 873,3 млрд рублей, что на 30,3% больше, чем годом ранее.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594159" y="253883"/>
            <a:ext cx="7370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u="none" strike="noStrike" dirty="0">
                <a:solidFill>
                  <a:srgbClr val="FF0000"/>
                </a:solidFill>
                <a:effectLst/>
                <a:latin typeface="+mj-lt"/>
              </a:rPr>
              <a:t>HAVAL</a:t>
            </a:r>
            <a:r>
              <a:rPr lang="ru-RU" sz="1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стал лидером по финансовой емкости рынка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94A9BF3-0041-45B3-8B41-C27BC83D4B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5135" y="2407463"/>
            <a:ext cx="6848475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7650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1938</TotalTime>
  <Words>149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392</cp:revision>
  <cp:lastPrinted>2025-02-13T07:23:18Z</cp:lastPrinted>
  <dcterms:created xsi:type="dcterms:W3CDTF">2022-08-09T13:01:09Z</dcterms:created>
  <dcterms:modified xsi:type="dcterms:W3CDTF">2026-05-28T06:45:19Z</dcterms:modified>
</cp:coreProperties>
</file>