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BC5C"/>
    <a:srgbClr val="F45A5A"/>
    <a:srgbClr val="FF6565"/>
    <a:srgbClr val="C55A11"/>
    <a:srgbClr val="F8CBAD"/>
    <a:srgbClr val="62983E"/>
    <a:srgbClr val="C0DDAD"/>
    <a:srgbClr val="B2D69A"/>
    <a:srgbClr val="91C46E"/>
    <a:srgbClr val="73B1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7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8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avtomobilnaya-statistika/avtomobilnaya-statistika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487444" y="6583044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2708366" y="279464"/>
            <a:ext cx="63275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>
                <a:solidFill>
                  <a:srgbClr val="FF0000"/>
                </a:solidFill>
                <a:cs typeface="Arial" panose="020B0604020202020204" pitchFamily="34" charset="0"/>
              </a:rPr>
              <a:t>Более половины </a:t>
            </a:r>
            <a:r>
              <a:rPr lang="ru-RU" sz="1600" b="1" dirty="0">
                <a:solidFill>
                  <a:srgbClr val="FF0000"/>
                </a:solidFill>
                <a:cs typeface="Arial" panose="020B0604020202020204" pitchFamily="34" charset="0"/>
              </a:rPr>
              <a:t>новых автобусов продается в 10 регионах России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300156" y="618018"/>
            <a:ext cx="773578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800"/>
              </a:lnSpc>
            </a:pPr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3"/>
              </a:rPr>
              <a:t>НАПИ</a:t>
            </a:r>
            <a:r>
              <a:rPr lang="ru-RU" sz="1200" dirty="0">
                <a:latin typeface="+mj-lt"/>
              </a:rPr>
              <a:t>,</a:t>
            </a:r>
            <a:r>
              <a:rPr lang="en-US" sz="1200" dirty="0">
                <a:latin typeface="+mj-lt"/>
              </a:rPr>
              <a:t> </a:t>
            </a:r>
            <a:r>
              <a:rPr lang="ru-RU" sz="1200" dirty="0">
                <a:latin typeface="+mj-lt"/>
              </a:rPr>
              <a:t>за январь-апрель 2026 года было продано 2,79 тыс. ед. новых автобусов, что на 3,8% меньше, чем годом ранее. Также было реализовано 4,93 тыс. ед. подержанных автобусов, что меньше прошлогоднего показателя на 22,7%.</a:t>
            </a:r>
          </a:p>
          <a:p>
            <a:pPr algn="just">
              <a:lnSpc>
                <a:spcPts val="1800"/>
              </a:lnSpc>
            </a:pPr>
            <a:endParaRPr lang="ru-RU" sz="1200" dirty="0">
              <a:latin typeface="+mj-lt"/>
            </a:endParaRPr>
          </a:p>
          <a:p>
            <a:pPr algn="just">
              <a:lnSpc>
                <a:spcPts val="1800"/>
              </a:lnSpc>
            </a:pPr>
            <a:r>
              <a:rPr lang="ru-RU" sz="1200" dirty="0">
                <a:latin typeface="+mj-lt"/>
              </a:rPr>
              <a:t>Топ-10 регионов по </a:t>
            </a:r>
            <a:r>
              <a:rPr lang="ru-RU" sz="1200" dirty="0">
                <a:latin typeface="+mj-lt"/>
                <a:hlinkClick r:id="rId4"/>
              </a:rPr>
              <a:t>продажам новых автобусов</a:t>
            </a:r>
            <a:r>
              <a:rPr lang="ru-RU" sz="1200" dirty="0">
                <a:latin typeface="+mj-lt"/>
              </a:rPr>
              <a:t> возглавили Москва (0,44 тыс. ед.), Санкт-Петербург (0,22 тыс. ед.), Ярославская область (0,21 тыс. ед.). За год продажи выросли во всех регионах из десятки лидеров, кроме Московской области (-38,3%). Общие продажи ТОП-10 увеличились на 67,2%, их доля достигла </a:t>
            </a:r>
            <a:r>
              <a:rPr lang="ru-RU" sz="1200">
                <a:latin typeface="+mj-lt"/>
              </a:rPr>
              <a:t>53,0%. </a:t>
            </a:r>
            <a:endParaRPr lang="ru-RU" sz="1200" dirty="0">
              <a:latin typeface="+mj-lt"/>
            </a:endParaRPr>
          </a:p>
          <a:p>
            <a:pPr algn="just">
              <a:lnSpc>
                <a:spcPts val="1800"/>
              </a:lnSpc>
            </a:pPr>
            <a:endParaRPr lang="ru-RU" sz="1200" dirty="0">
              <a:latin typeface="+mj-lt"/>
            </a:endParaRPr>
          </a:p>
          <a:p>
            <a:pPr algn="just">
              <a:lnSpc>
                <a:spcPts val="1800"/>
              </a:lnSpc>
            </a:pPr>
            <a:r>
              <a:rPr lang="ru-RU" sz="1200" dirty="0">
                <a:latin typeface="+mj-lt"/>
              </a:rPr>
              <a:t>Лидерами топа </a:t>
            </a:r>
            <a:r>
              <a:rPr lang="ru-RU" sz="1200" dirty="0">
                <a:latin typeface="+mj-lt"/>
                <a:hlinkClick r:id="rId4"/>
              </a:rPr>
              <a:t>продаж подержанных автобусов </a:t>
            </a:r>
            <a:r>
              <a:rPr lang="ru-RU" sz="1200" dirty="0">
                <a:latin typeface="+mj-lt"/>
              </a:rPr>
              <a:t>стали Московская область (0,88 тыс. ед.), Республика Башкортостан (0,46 тыс. ед.) и Краснодарский край (0,30 тыс. ед.). Ниже рынка упали продажи в Нижегородской (-70,4%), Ростовской (-50,5%), Свердловской (-32,1%) областях. Продажи ТОП-10 показали положительную динамику (+21,9%), на них пришлось 50,5% от продаж подержанных автобусов.</a:t>
            </a:r>
          </a:p>
          <a:p>
            <a:pPr algn="just">
              <a:lnSpc>
                <a:spcPts val="1800"/>
              </a:lnSpc>
            </a:pPr>
            <a:endParaRPr lang="ru-RU" sz="1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66434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7858672-8E0B-4A86-8FF6-86EEE3B126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152" y="882664"/>
            <a:ext cx="7829550" cy="589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0455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1332</TotalTime>
  <Words>191</Words>
  <Application>Microsoft Office PowerPoint</Application>
  <PresentationFormat>Экран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186</cp:revision>
  <cp:lastPrinted>2025-02-13T07:23:18Z</cp:lastPrinted>
  <dcterms:created xsi:type="dcterms:W3CDTF">2022-08-09T13:01:09Z</dcterms:created>
  <dcterms:modified xsi:type="dcterms:W3CDTF">2026-05-21T08:09:11Z</dcterms:modified>
</cp:coreProperties>
</file>