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7" r:id="rId2"/>
    <p:sldId id="266" r:id="rId3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Болушева Ольга Александровна" initials="БОА" lastIdx="1" clrIdx="0">
    <p:extLst>
      <p:ext uri="{19B8F6BF-5375-455C-9EA6-DF929625EA0E}">
        <p15:presenceInfo xmlns:p15="http://schemas.microsoft.com/office/powerpoint/2012/main" userId="Болушева Ольга Александровна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EDAA"/>
    <a:srgbClr val="68BBC6"/>
    <a:srgbClr val="65E0F5"/>
    <a:srgbClr val="FF9999"/>
    <a:srgbClr val="FBE97D"/>
    <a:srgbClr val="F77588"/>
    <a:srgbClr val="C46627"/>
    <a:srgbClr val="F4B9A4"/>
    <a:srgbClr val="669900"/>
    <a:srgbClr val="7D7D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15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202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797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9D8339-4C8B-4BE1-A0E4-1EDD43411295}" type="datetimeFigureOut">
              <a:rPr lang="ru-RU" smtClean="0"/>
              <a:t>29.05.2026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6431"/>
            <a:ext cx="5438140" cy="3907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6"/>
            <a:ext cx="2945659" cy="4979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93331D-7C21-4B88-8FF2-BA4427CE1D0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956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3853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1B70559-0E80-413A-B00B-B373D6B0840E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6543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5/29/2026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ree-powerpoint-templates-design.com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leasingstat.ru/lizing-oborudovaniya-2/" TargetMode="External"/><Relationship Id="rId4" Type="http://schemas.openxmlformats.org/officeDocument/2006/relationships/hyperlink" Target="http://www.napinfo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TextBox 147">
            <a:hlinkClick r:id="rId3"/>
            <a:extLst>
              <a:ext uri="{FF2B5EF4-FFF2-40B4-BE49-F238E27FC236}">
                <a16:creationId xmlns:a16="http://schemas.microsoft.com/office/drawing/2014/main" id="{367F19FD-A728-244F-A721-C32F573A2B6C}"/>
              </a:ext>
            </a:extLst>
          </p:cNvPr>
          <p:cNvSpPr txBox="1"/>
          <p:nvPr/>
        </p:nvSpPr>
        <p:spPr>
          <a:xfrm>
            <a:off x="4206240" y="6565124"/>
            <a:ext cx="4400590" cy="2308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r"/>
            <a:r>
              <a:rPr lang="ru-RU" sz="900" i="1" dirty="0">
                <a:latin typeface="+mj-lt"/>
                <a:cs typeface="Arial" panose="020B0604020202020204" pitchFamily="34" charset="0"/>
              </a:rPr>
              <a:t>Источник: НАПИ (Национальное Агентство Промышленной Информации)</a:t>
            </a:r>
          </a:p>
        </p:txBody>
      </p:sp>
      <p:sp>
        <p:nvSpPr>
          <p:cNvPr id="106" name="Прямоугольник 105">
            <a:extLst>
              <a:ext uri="{FF2B5EF4-FFF2-40B4-BE49-F238E27FC236}">
                <a16:creationId xmlns:a16="http://schemas.microsoft.com/office/drawing/2014/main" id="{6DB82CF0-03FF-4A77-8B47-007315A3F7B4}"/>
              </a:ext>
            </a:extLst>
          </p:cNvPr>
          <p:cNvSpPr/>
          <p:nvPr/>
        </p:nvSpPr>
        <p:spPr>
          <a:xfrm>
            <a:off x="1528613" y="742950"/>
            <a:ext cx="7547629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dirty="0">
                <a:latin typeface="+mj-lt"/>
              </a:rPr>
              <a:t>По данным маркетингового агентства </a:t>
            </a:r>
            <a:r>
              <a:rPr lang="ru-RU" sz="1200" dirty="0">
                <a:latin typeface="+mj-lt"/>
                <a:hlinkClick r:id="rId4"/>
              </a:rPr>
              <a:t>НАПИ</a:t>
            </a:r>
            <a:r>
              <a:rPr lang="ru-RU" sz="1200" dirty="0">
                <a:latin typeface="+mj-lt"/>
              </a:rPr>
              <a:t>, за январь-апрель 2026 года в финансовый лизинг было выдано 42,7 тыс. ед. оборудования, что на 22,8% больше, чем годом ранее, когда было выдано 34,8 тыс. ед. При этом достичь показателей 2024 года (52,9 тыс. ед.) не удалось, результат первых четырех месяцев текущего года ниже на 19,4%.</a:t>
            </a:r>
          </a:p>
          <a:p>
            <a:pPr algn="just"/>
            <a:endParaRPr lang="ru-RU" sz="1200" dirty="0"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Наибольшую положительную динамику </a:t>
            </a:r>
            <a:r>
              <a:rPr lang="ru-RU" sz="1200" dirty="0">
                <a:latin typeface="+mj-lt"/>
                <a:hlinkClick r:id="rId5"/>
              </a:rPr>
              <a:t>выдачи в лизинг </a:t>
            </a:r>
            <a:r>
              <a:rPr lang="ru-RU" sz="1200" dirty="0">
                <a:latin typeface="+mj-lt"/>
              </a:rPr>
              <a:t>по итогам четырех месяцев 2026 года показали сегменты оборудования для пищевой промышленности, вкл. холодильное и оборудование для ресторанов (378,9%) и телекоммуникационного оборудования, оргтехники, компьютеров (141,5%). Также подрос лизинг энергетического оборудования (+96,0%), медицинской техники и фармацевтического оборудования (+86,3%), насосного (+36,4%) и сельскохозяйственного (33,2%) оборудования. Сократилась выдача в лизинг оборудования для </a:t>
            </a:r>
            <a:r>
              <a:rPr lang="ru-RU" sz="1200" dirty="0" err="1">
                <a:latin typeface="+mj-lt"/>
              </a:rPr>
              <a:t>нефте</a:t>
            </a:r>
            <a:r>
              <a:rPr lang="ru-RU" sz="1200" dirty="0">
                <a:latin typeface="+mj-lt"/>
              </a:rPr>
              <a:t>- и газодобычи и переработки (-60,8%) и промышленного оборудования (-44,8%).</a:t>
            </a:r>
          </a:p>
          <a:p>
            <a:pPr algn="just"/>
            <a:endParaRPr lang="ru-RU" sz="1200" dirty="0">
              <a:highlight>
                <a:srgbClr val="FFFF00"/>
              </a:highlight>
              <a:latin typeface="+mj-lt"/>
            </a:endParaRPr>
          </a:p>
          <a:p>
            <a:pPr algn="just"/>
            <a:r>
              <a:rPr lang="ru-RU" sz="1200" dirty="0">
                <a:latin typeface="+mj-lt"/>
              </a:rPr>
              <a:t>При этом в январе-апреле 2025 года рост выдачи в лизинг демонстрировали оборудование для </a:t>
            </a:r>
            <a:r>
              <a:rPr lang="ru-RU" sz="1200" dirty="0" err="1">
                <a:latin typeface="+mj-lt"/>
              </a:rPr>
              <a:t>нефте</a:t>
            </a:r>
            <a:r>
              <a:rPr lang="ru-RU" sz="1200" dirty="0">
                <a:latin typeface="+mj-lt"/>
              </a:rPr>
              <a:t>- и газодобычи и переработки, сельскохозяйственное оборудование и медицинская техника и фармацевтическое оборудование.</a:t>
            </a:r>
            <a:endParaRPr lang="ru-RU" sz="1200" dirty="0">
              <a:highlight>
                <a:srgbClr val="FFFF00"/>
              </a:highlight>
              <a:latin typeface="+mj-lt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409989" y="261784"/>
            <a:ext cx="75476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600" b="1" dirty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Более чем на 20% вырос лизинг оборудования за четыре месяца 2026 года</a:t>
            </a:r>
          </a:p>
        </p:txBody>
      </p:sp>
    </p:spTree>
    <p:extLst>
      <p:ext uri="{BB962C8B-B14F-4D97-AF65-F5344CB8AC3E}">
        <p14:creationId xmlns:p14="http://schemas.microsoft.com/office/powerpoint/2010/main" val="3591305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extLst>
              <a:ext uri="{FF2B5EF4-FFF2-40B4-BE49-F238E27FC236}">
                <a16:creationId xmlns:a16="http://schemas.microsoft.com/office/drawing/2014/main" id="{A0AB4A9D-264F-47D6-B517-3ABC8E8BBAA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4566" y="589749"/>
            <a:ext cx="6638925" cy="6191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2893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2872</TotalTime>
  <Words>203</Words>
  <Application>Microsoft Office PowerPoint</Application>
  <PresentationFormat>Экран (4:3)</PresentationFormat>
  <Paragraphs>9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360</cp:revision>
  <cp:lastPrinted>2025-07-03T06:37:59Z</cp:lastPrinted>
  <dcterms:created xsi:type="dcterms:W3CDTF">2022-08-09T13:01:09Z</dcterms:created>
  <dcterms:modified xsi:type="dcterms:W3CDTF">2026-05-29T09:45:15Z</dcterms:modified>
</cp:coreProperties>
</file>