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400" r:id="rId2"/>
    <p:sldId id="139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CEEA"/>
    <a:srgbClr val="70A8DA"/>
    <a:srgbClr val="3483CA"/>
    <a:srgbClr val="E4EEF8"/>
    <a:srgbClr val="CADFF2"/>
    <a:srgbClr val="AFCEEB"/>
    <a:srgbClr val="A9CBE9"/>
    <a:srgbClr val="81B2DF"/>
    <a:srgbClr val="73A9DB"/>
    <a:srgbClr val="63A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98" d="100"/>
          <a:sy n="98" d="100"/>
        </p:scale>
        <p:origin x="251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dilery/dilerskie-seti-pritsepov-v-rossii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Box 142">
            <a:extLst>
              <a:ext uri="{FF2B5EF4-FFF2-40B4-BE49-F238E27FC236}">
                <a16:creationId xmlns:a16="http://schemas.microsoft.com/office/drawing/2014/main" id="{F16BC87D-E18F-4340-B145-E235FF728585}"/>
              </a:ext>
            </a:extLst>
          </p:cNvPr>
          <p:cNvSpPr txBox="1"/>
          <p:nvPr/>
        </p:nvSpPr>
        <p:spPr>
          <a:xfrm>
            <a:off x="196773" y="6361334"/>
            <a:ext cx="1847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9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C9158F-CD6B-4E7B-829F-4805772789EF}"/>
              </a:ext>
            </a:extLst>
          </p:cNvPr>
          <p:cNvSpPr txBox="1"/>
          <p:nvPr/>
        </p:nvSpPr>
        <p:spPr>
          <a:xfrm>
            <a:off x="1466850" y="809180"/>
            <a:ext cx="7322203" cy="523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ru-RU" sz="1300" dirty="0">
                <a:latin typeface="+mj-lt"/>
              </a:rPr>
              <a:t>Маркетинговое агентство </a:t>
            </a:r>
            <a:r>
              <a:rPr lang="ru-RU" sz="1300" dirty="0">
                <a:latin typeface="+mj-lt"/>
                <a:hlinkClick r:id="rId2"/>
              </a:rPr>
              <a:t>НАПИ</a:t>
            </a:r>
            <a:r>
              <a:rPr lang="ru-RU" sz="1300" dirty="0">
                <a:latin typeface="+mj-lt"/>
              </a:rPr>
              <a:t> обновило отчет по дилерским и сервисным центрам прицепной техники во втором квартале 2026 года. По сравнению со вторым кварталом 2025 года количество авторизованных точек продаж выросло на 30 ед. до 781 ед. (+4,0%). Количество авторизованных сервисных центров увеличилось на 86 ед. до 1 662 ед. (+5,5%). </a:t>
            </a:r>
          </a:p>
          <a:p>
            <a:pPr algn="just">
              <a:lnSpc>
                <a:spcPct val="150000"/>
              </a:lnSpc>
            </a:pPr>
            <a:endParaRPr lang="ru-RU" sz="1300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ru-RU" sz="1300" dirty="0">
                <a:latin typeface="+mj-lt"/>
              </a:rPr>
              <a:t>Число точек </a:t>
            </a:r>
            <a:r>
              <a:rPr lang="ru-RU" sz="1300">
                <a:latin typeface="+mj-lt"/>
              </a:rPr>
              <a:t>продаж </a:t>
            </a:r>
            <a:r>
              <a:rPr lang="ru-RU" sz="1300">
                <a:latin typeface="+mj-lt"/>
                <a:hlinkClick r:id="rId3"/>
              </a:rPr>
              <a:t>прицепной техники</a:t>
            </a:r>
            <a:r>
              <a:rPr lang="ru-RU" sz="1300">
                <a:latin typeface="+mj-lt"/>
              </a:rPr>
              <a:t> </a:t>
            </a:r>
            <a:r>
              <a:rPr lang="ru-RU" sz="1300" dirty="0">
                <a:latin typeface="+mj-lt"/>
              </a:rPr>
              <a:t>выросло во всех федеральных округах страны кроме Сибирского, где их количество осталось на прежнем уровне (77 ед.). Значительнее всего число точек продаж увеличилось в Северо-Западном (+9 ед.), Южном (+ 7 ед.) и Центральном федеральных округах (+5 ед.). Также наблюдался рост количества сервисных центров. Их число активнее всего увеличивалось в Центральном (+23 ед.), Приволжском (+19 ед.), Южном (+16 ед.) и Сибирском (+13 ед.) федеральных округах.</a:t>
            </a:r>
          </a:p>
          <a:p>
            <a:pPr algn="just">
              <a:lnSpc>
                <a:spcPct val="150000"/>
              </a:lnSpc>
            </a:pPr>
            <a:endParaRPr lang="ru-RU" sz="1300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ru-RU" sz="1300" dirty="0">
                <a:latin typeface="+mj-lt"/>
              </a:rPr>
              <a:t>Почти треть всех точек продаж расположена в пяти регионах: на Москву приходится 10,1%, на Московскую область – 7,8%, на Республику Татарстан – 5,8%. Также по 4,6% приходится на Свердловскую область и Санкт-Петербург. ТОП-5 регионов по числу сервисных центров составляет 27% от всех СТО. В пятерку лидеров вошли Московская область (8,3%), Республика Татарстан (6,3%), Санкт-Петербург (4,4%), Свердловская область (4,0%) и Краснодарский край (4,0%).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90650" y="272803"/>
            <a:ext cx="75914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5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Треть всех дилерских центров прицепной техники расположена в пяти регионах </a:t>
            </a:r>
            <a:endParaRPr lang="ru-RU" sz="1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5964E1-288C-4F30-8639-976F3E75C6E8}"/>
              </a:ext>
            </a:extLst>
          </p:cNvPr>
          <p:cNvSpPr txBox="1"/>
          <p:nvPr/>
        </p:nvSpPr>
        <p:spPr>
          <a:xfrm>
            <a:off x="3848100" y="6211669"/>
            <a:ext cx="49384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i="1">
                <a:latin typeface="+mj-lt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  <a:endParaRPr lang="ru-RU" sz="1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4850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TextBox 325">
            <a:extLst>
              <a:ext uri="{FF2B5EF4-FFF2-40B4-BE49-F238E27FC236}">
                <a16:creationId xmlns:a16="http://schemas.microsoft.com/office/drawing/2014/main" id="{CBC653DD-FE6F-4961-A99E-AA7ACEAE4466}"/>
              </a:ext>
            </a:extLst>
          </p:cNvPr>
          <p:cNvSpPr txBox="1"/>
          <p:nvPr/>
        </p:nvSpPr>
        <p:spPr>
          <a:xfrm>
            <a:off x="3892635" y="9400546"/>
            <a:ext cx="646271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1000" i="1">
                <a:latin typeface="Arial" panose="020B0604020202020204" pitchFamily="34" charset="0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620FCCE-9617-46DE-9194-CCDFBA5D1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491"/>
            <a:ext cx="9144000" cy="6081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6112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456</TotalTime>
  <Words>253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106</cp:revision>
  <dcterms:created xsi:type="dcterms:W3CDTF">2022-08-09T13:01:09Z</dcterms:created>
  <dcterms:modified xsi:type="dcterms:W3CDTF">2026-04-28T09:14:43Z</dcterms:modified>
</cp:coreProperties>
</file>