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01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>
      <p:cViewPr>
        <p:scale>
          <a:sx n="100" d="100"/>
          <a:sy n="100" d="100"/>
        </p:scale>
        <p:origin x="85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064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apinfo.ru/services/it-resheniya-po-analizu-avtomobilnogo-rynka/dv-tco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www.free-powerpoint-templates-design.com/" TargetMode="External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icture background">
            <a:extLst>
              <a:ext uri="{FF2B5EF4-FFF2-40B4-BE49-F238E27FC236}">
                <a16:creationId xmlns:a16="http://schemas.microsoft.com/office/drawing/2014/main" id="{B14AED52-546A-44BF-A236-D768CF5CC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9340" y="4425091"/>
            <a:ext cx="2487310" cy="1865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4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935971" y="6322790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56045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50810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3666146" y="81077"/>
            <a:ext cx="8087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Стоимость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владения автобетоносмесителем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SITRAK C7H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лизинг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CA95B35-FB97-4F4C-9541-866C515281A9}"/>
              </a:ext>
            </a:extLst>
          </p:cNvPr>
          <p:cNvSpPr txBox="1"/>
          <p:nvPr/>
        </p:nvSpPr>
        <p:spPr>
          <a:xfrm>
            <a:off x="1440548" y="565810"/>
            <a:ext cx="6745919" cy="2192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50" dirty="0">
                <a:latin typeface="+mj-lt"/>
              </a:rPr>
              <a:t>Маркетинговое агентство НАПИ проанализировало стоимость владения автобетоносмесителем </a:t>
            </a:r>
            <a:r>
              <a:rPr lang="en-US" sz="1050" dirty="0">
                <a:latin typeface="+mj-lt"/>
              </a:rPr>
              <a:t>SITRAK C7H ZZ5316JBV306ME V=12</a:t>
            </a:r>
            <a:r>
              <a:rPr lang="ru-RU" sz="1050" dirty="0">
                <a:latin typeface="+mj-lt"/>
              </a:rPr>
              <a:t>м с использованием </a:t>
            </a:r>
            <a:r>
              <a:rPr lang="ru-RU" sz="1050" dirty="0">
                <a:latin typeface="+mj-lt"/>
                <a:hlinkClick r:id="rId6"/>
              </a:rPr>
              <a:t>онлайн калькулятора</a:t>
            </a:r>
            <a:r>
              <a:rPr lang="en-US" sz="1050" dirty="0">
                <a:latin typeface="+mj-lt"/>
                <a:hlinkClick r:id="rId6"/>
              </a:rPr>
              <a:t> </a:t>
            </a:r>
            <a:r>
              <a:rPr lang="ru-RU" sz="1050" dirty="0">
                <a:latin typeface="+mj-lt"/>
                <a:hlinkClick r:id="rId6"/>
              </a:rPr>
              <a:t>стоимости владения </a:t>
            </a:r>
            <a:r>
              <a:rPr lang="en-US" sz="1050" dirty="0">
                <a:latin typeface="+mj-lt"/>
                <a:hlinkClick r:id="rId6"/>
              </a:rPr>
              <a:t>DV – TCO</a:t>
            </a:r>
            <a:r>
              <a:rPr lang="ru-RU" sz="1050" dirty="0">
                <a:latin typeface="+mj-lt"/>
                <a:hlinkClick r:id="rId6"/>
              </a:rPr>
              <a:t>.</a:t>
            </a:r>
            <a:endParaRPr lang="ru-RU" sz="1050" dirty="0">
              <a:latin typeface="+mj-lt"/>
            </a:endParaRPr>
          </a:p>
          <a:p>
            <a:pPr algn="just"/>
            <a:endParaRPr lang="ru-RU" sz="1050" dirty="0">
              <a:latin typeface="+mj-lt"/>
            </a:endParaRPr>
          </a:p>
          <a:p>
            <a:pPr algn="just"/>
            <a:r>
              <a:rPr lang="ru-RU" sz="1050" dirty="0">
                <a:latin typeface="+mj-lt"/>
              </a:rPr>
              <a:t>В качестве собственника выбрано юридическое лицо, эксплуатирующее технику в Москве. Срок владения автомобилем – 60 месяцев (5 лет). Среднегодовой пробег – 70 тыс. км. Используются всесезонные шины </a:t>
            </a:r>
            <a:r>
              <a:rPr lang="en-US" sz="1050" dirty="0" err="1">
                <a:latin typeface="+mj-lt"/>
              </a:rPr>
              <a:t>Hifly</a:t>
            </a:r>
            <a:r>
              <a:rPr lang="ru-RU" sz="1050" dirty="0">
                <a:latin typeface="+mj-lt"/>
              </a:rPr>
              <a:t>, количество смен – 3 раза. </a:t>
            </a:r>
          </a:p>
          <a:p>
            <a:pPr algn="just"/>
            <a:endParaRPr lang="ru-RU" sz="1050" dirty="0">
              <a:latin typeface="+mj-lt"/>
            </a:endParaRPr>
          </a:p>
          <a:p>
            <a:pPr algn="just"/>
            <a:r>
              <a:rPr lang="ru-RU" sz="1050" dirty="0" err="1">
                <a:latin typeface="+mj-lt"/>
              </a:rPr>
              <a:t>Автобетоносмеситель</a:t>
            </a:r>
            <a:r>
              <a:rPr lang="ru-RU" sz="1050" dirty="0">
                <a:latin typeface="+mj-lt"/>
              </a:rPr>
              <a:t> приобретается в лизинг. Срок договора лизинга составляет 3 года, ставка – 26%, первоначальный взнос – 20%, выкупной платеж – 100 тыс. рублей.</a:t>
            </a:r>
          </a:p>
          <a:p>
            <a:pPr algn="just"/>
            <a:endParaRPr lang="ru-RU" sz="1050" dirty="0">
              <a:latin typeface="+mj-lt"/>
            </a:endParaRPr>
          </a:p>
          <a:p>
            <a:pPr algn="just"/>
            <a:r>
              <a:rPr lang="ru-RU" sz="1050" dirty="0">
                <a:latin typeface="+mj-lt"/>
              </a:rPr>
              <a:t>Дополнительные расходы, запчасти – это затраты на запчасти и работы, не входящие в регламентные ТО и ТР.</a:t>
            </a:r>
          </a:p>
          <a:p>
            <a:pPr algn="just"/>
            <a:endParaRPr lang="ru-RU" sz="1050" dirty="0">
              <a:latin typeface="+mj-lt"/>
            </a:endParaRPr>
          </a:p>
          <a:p>
            <a:pPr algn="just"/>
            <a:r>
              <a:rPr lang="ru-RU" sz="1050" dirty="0">
                <a:latin typeface="+mj-lt"/>
              </a:rPr>
              <a:t>Стоимость владения рассчитывается с учетом потери стоимости.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352256"/>
              </p:ext>
            </p:extLst>
          </p:nvPr>
        </p:nvGraphicFramePr>
        <p:xfrm>
          <a:off x="8357789" y="605743"/>
          <a:ext cx="3578935" cy="38976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0000">
                  <a:extLst>
                    <a:ext uri="{9D8B030D-6E8A-4147-A177-3AD203B41FA5}">
                      <a16:colId xmlns:a16="http://schemas.microsoft.com/office/drawing/2014/main" val="715745505"/>
                    </a:ext>
                  </a:extLst>
                </a:gridCol>
                <a:gridCol w="1598935">
                  <a:extLst>
                    <a:ext uri="{9D8B030D-6E8A-4147-A177-3AD203B41FA5}">
                      <a16:colId xmlns:a16="http://schemas.microsoft.com/office/drawing/2014/main" val="39873530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Стоимость владения автобетоносмесителем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SITRAK C7H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60831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автомобиля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11 480 000,00 руб.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76527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владения за километр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79,06 руб.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2751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владения в год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5 534 542,98 руб.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8383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Стоимость владения за 3 года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27 672 714,92 руб.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840376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088424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 </a:t>
                      </a:r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Технические характеристики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470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Объём двигателя</a:t>
                      </a:r>
                      <a:endParaRPr lang="ru-RU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10 518  см³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73267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Трансмиссия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MT 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2387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Полная масса</a:t>
                      </a:r>
                      <a:r>
                        <a:rPr lang="ru-RU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40 000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кг.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899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Мощность двигателя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440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лс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0830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Тип кузова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Автобетоносмеситель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3317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Тип двигателя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Дизель 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4539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Расход топлива на 100 км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 л.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6795893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14304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Финансовый лизинг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4938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Стоимость при покупке в  лизинг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15 385 929,01 руб.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335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Затраты на лизинг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3 905 929,01 руб.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195674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62176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Потеря стоимости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0353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Потеря стоимости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4 486 609,93 руб.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5473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Остаточная стоимость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6 993 390,07 руб.</a:t>
                      </a:r>
                    </a:p>
                  </a:txBody>
                  <a:tcPr marL="85725" marR="9525" marT="9525" marB="0" anchor="b">
                    <a:lnL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833153"/>
                  </a:ext>
                </a:extLst>
              </a:tr>
            </a:tbl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4327" y="5612125"/>
            <a:ext cx="658425" cy="64623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37657" y="2850857"/>
            <a:ext cx="6452661" cy="3378311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7704965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1666</TotalTime>
  <Words>253</Words>
  <Application>Microsoft Office PowerPoint</Application>
  <PresentationFormat>Широкоэкранный</PresentationFormat>
  <Paragraphs>49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125</cp:revision>
  <dcterms:created xsi:type="dcterms:W3CDTF">2025-02-12T06:29:35Z</dcterms:created>
  <dcterms:modified xsi:type="dcterms:W3CDTF">2026-04-03T12:12:34Z</dcterms:modified>
</cp:coreProperties>
</file>