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516" r:id="rId2"/>
    <p:sldId id="151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AE3F3"/>
    <a:srgbClr val="FF9B9B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BC71-EF14-4986-BEDA-7F53A14881A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92D3F-E947-4CD0-B777-B4CF44C8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9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EDB42-C335-4A5C-95FE-69EDCCEB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C711C-2796-4C0E-8E32-7C5036E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8DA6C-1442-4665-A236-A16AEDFC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E22ED-00D8-4390-9ED5-731D3756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330D6-ABA6-4F7A-924E-09699B4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087D-A56D-44DC-B009-343F81E4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7DAA1-95FF-40A0-99E0-381E113C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E7632-D9E0-4FC0-AF00-F1C954DA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7277-ECB1-464A-86C0-5AABF225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1676E-564F-4C6B-B907-BAFC83D6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40E371-9654-463E-8D3A-6E33082B5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3AA-03F6-4D91-9766-7C4DF5D9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7CFB7-FC2F-4E01-915A-8E4F83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84415-A4D9-4CF2-A283-58E97EDC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C607-2531-4AB6-B2F1-5624EA2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C18C-5587-4924-BAC4-F52D06F1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6B8BA-5014-4CAD-A717-7D414ADC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24325-BE88-4C0A-A1C3-BF9F8FAB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0761C-10F8-4021-A852-A109E7A2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307FF-17B9-4A3C-90FB-BC36C9C5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A07F0-A280-49C5-BC97-E5125E42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F076C-E003-4C46-9F3C-6546EAFE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42F85-3593-45D3-AB30-D0AA005A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3E-0D3E-4420-A961-4F9D4456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5F0DD-9C1F-4610-A0E7-D651C9E3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EA89-7D1B-4DAD-BCB5-4D9AD51D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AC071-7591-49ED-BCF1-ABEC3B00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C83935-31A6-4E1E-8C71-0762775EA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65BAF-D90F-4C2C-BC42-581C130A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B3478-7624-4E1E-9206-6FCC7F5A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C67D3-685C-458B-BFFC-0396853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DB55E-E660-4AB5-8A74-D1EC002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B7FA6-7042-413C-AEDE-C09979DC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5BE1D-B494-4A34-B0F9-C54482C3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75DCFD-3FCF-4961-B40A-92BFF3FF1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DEA51-6A4C-46EC-9DA2-E01F32499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27F6F9-FFA9-4120-A5B4-F5B07C59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EFE267-C3EF-467C-9930-495E6DC0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FDF37D-B2B7-4AEB-B63B-A48C316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B88AE-34D7-43A7-8A20-B8A1A91C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9097B-F1FE-423A-804A-96E64D6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C2FFC-0207-4402-B521-07103DBC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DBCBA3-D3BB-4901-8B0D-359D12C6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FF0AA5-F633-4E87-A9A1-2C627148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9EFDFF-3100-4625-AF04-F6FF6A16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36F0D-31D8-470A-96D4-62183548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19784-610F-43C3-9ED4-49F5896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4B52A-B1CC-456E-A293-F336C041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4CCFF-FA40-419A-9013-853B2D2F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3441E-6D8F-46F2-A9D1-E31C937B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2ED52-3D74-4707-93BF-693C63BE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3CDF0-D95D-4A39-93DE-6ABDF938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0BF93-19DF-4FF8-A372-12BA7E8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571751-65D4-4A72-8E0E-DEBDB1360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BC9BD-83AC-4C9E-8E7A-1F242F97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6E5D-5DDB-48AA-81CA-81417C2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A5C8D-3CD2-4E05-A2C9-249E4FE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F133B-DBEC-4929-978F-27F562B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878E-26FC-444B-91D6-2A55963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9E950-DDFA-41BC-B497-BB563D00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88A0E-AE92-42F7-BA16-738FD78E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E80B-5AC8-44B7-B03E-0AC891655558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4B619-C34F-44A6-A3D6-90BF8858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FC0A2-63A9-4F3B-AE75-E6ACA2AF1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napinfo.ru/services/it-resheniya-po-analizu-avtomobilnogo-rynka/dv-tc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free-powerpoint-templates-desig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free-powerpoint-templates-design.com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19D71A-9D16-4D30-8A90-3CEB11B5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05" y="537786"/>
            <a:ext cx="5467350" cy="5705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4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6058970" y="6322790"/>
            <a:ext cx="58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256020" y="6312408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V="1">
            <a:off x="1256018" y="489031"/>
            <a:ext cx="10728000" cy="624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256018" y="6293587"/>
            <a:ext cx="10728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756E54-534A-4FE6-9758-D782C1A0BD3B}"/>
              </a:ext>
            </a:extLst>
          </p:cNvPr>
          <p:cNvSpPr txBox="1"/>
          <p:nvPr/>
        </p:nvSpPr>
        <p:spPr>
          <a:xfrm>
            <a:off x="1099655" y="179041"/>
            <a:ext cx="109304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35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Путешествуем по России! Во сколько обойдется поездка из Москвы в Переславль-Залесский через Нижний Новгород на </a:t>
            </a:r>
            <a:r>
              <a:rPr lang="en-US" sz="135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HAVAL JOLION</a:t>
            </a:r>
            <a:r>
              <a:rPr lang="ru-RU" sz="135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Рисунок 21" descr="http://dl3.joxi.net/drive/2022/11/15/0047/1886/3106654/54/e9d0e93895.jpg">
            <a:extLst>
              <a:ext uri="{FF2B5EF4-FFF2-40B4-BE49-F238E27FC236}">
                <a16:creationId xmlns:a16="http://schemas.microsoft.com/office/drawing/2014/main" id="{7B15C1A2-8CDF-405F-9800-87F02093A38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2" y="5603965"/>
            <a:ext cx="667402" cy="639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536752" y="2094694"/>
            <a:ext cx="12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#</a:t>
            </a:r>
            <a:r>
              <a:rPr lang="ru-RU" sz="1000" dirty="0" err="1"/>
              <a:t>НАПИ_стоимость_владения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281" y="2548214"/>
            <a:ext cx="5113633" cy="362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каком авто?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🌟</a:t>
            </a:r>
            <a:r>
              <a:rPr lang="ru-R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Наш спутник в данной поездке — HAVAL JOLION COMFORT. Автомобиль зарегистрирован в Москве, приобретался за собственные средства. Его владелец — физическое лицо возрастом 35-39 лет с опытом за рулем 10-14 лет.</a:t>
            </a:r>
            <a:r>
              <a:rPr lang="ru-RU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Срок владения автомобилем 5 лет, а среднегодовой пробег – 20 тыс. км.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что платим?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🚧</a:t>
            </a:r>
            <a:r>
              <a:rPr lang="ru-R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Стоимость одного км в данной поездке составляет 19,34 рубля, включая общую стоимость топлива за поездку в размере 5 089 рублей. На маршруте есть 5 платных участков дорог, проезд по ним обойдется 1 737 рублей. 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Итоговая стоимость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💰</a:t>
            </a:r>
            <a:r>
              <a:rPr lang="ru-R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Все путешествие туда-обратно обойдется нам в 23 089 рублей. В стоимость включены не только расходы на бензин и платные дороги, но и стоимость владения автомобилем за пять лет, включая ТО, ОСАГО, КАСКО, потерю стоимости и т.д. Такой подход помогает понять реальную себестоимость поездки.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Расчет выполнен с использованием </a:t>
            </a:r>
            <a:r>
              <a:rPr lang="ru-RU" sz="110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онлайн калькулятора стоимости владения </a:t>
            </a:r>
            <a:r>
              <a:rPr lang="en-US" sz="110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DV</a:t>
            </a:r>
            <a:r>
              <a:rPr lang="ru-RU" sz="110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– </a:t>
            </a:r>
            <a:r>
              <a:rPr lang="en-US" sz="110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TCO</a:t>
            </a:r>
            <a:r>
              <a:rPr lang="ru-RU" sz="110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endParaRPr lang="ru-RU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5130F-E44B-4B5F-92F4-EF8B6F9CF6F8}"/>
              </a:ext>
            </a:extLst>
          </p:cNvPr>
          <p:cNvSpPr txBox="1"/>
          <p:nvPr/>
        </p:nvSpPr>
        <p:spPr>
          <a:xfrm>
            <a:off x="1165203" y="554461"/>
            <a:ext cx="7556766" cy="192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Любите путешествовать на личном транспорте? Проверим реальную себестоимость поездки!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Куда едем?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Начинаем в Москве, а дальше — Владимир, Нижний Новгород, Ярославль, Ростов Великий, Переславль-Залесский и возвращение обратно в столицу. 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 ждут Золотые ворота во Владимире, Нижегородская ярмарка в Нижнем Новгороде, «Медвежья тропа» в Ярославле, звонница Ростовского кремля в Ростове Великом, Национальный парк «Плещеево озеро» в Переславле-Залесском. 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Исторические памятники и живописные пейзажи — на маршруте длиной 1104 км. </a:t>
            </a:r>
            <a:b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займет 15 часов 23 минуты езды без учета остановок, прогулок, ночевок.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5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3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5740260" y="5207808"/>
            <a:ext cx="58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322790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pic>
        <p:nvPicPr>
          <p:cNvPr id="22" name="Рисунок 21" descr="http://dl3.joxi.net/drive/2022/11/15/0047/1886/3106654/54/e9d0e93895.jpg">
            <a:extLst>
              <a:ext uri="{FF2B5EF4-FFF2-40B4-BE49-F238E27FC236}">
                <a16:creationId xmlns:a16="http://schemas.microsoft.com/office/drawing/2014/main" id="{7B15C1A2-8CDF-405F-9800-87F02093A3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8" y="5683494"/>
            <a:ext cx="667402" cy="639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2447872" y="4907459"/>
            <a:ext cx="12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#</a:t>
            </a:r>
            <a:r>
              <a:rPr lang="ru-RU" sz="1000" dirty="0" err="1"/>
              <a:t>НАПИ_стоимость_владения</a:t>
            </a:r>
            <a:endParaRPr lang="ru-RU" sz="1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1EC065B-C6AD-4D74-974C-61B84C4635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6" t="1753" b="4455"/>
          <a:stretch/>
        </p:blipFill>
        <p:spPr>
          <a:xfrm>
            <a:off x="5940530" y="1757913"/>
            <a:ext cx="5494947" cy="31423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D9CD869-0E46-479D-8966-96E020BEA56D}"/>
              </a:ext>
            </a:extLst>
          </p:cNvPr>
          <p:cNvSpPr txBox="1"/>
          <p:nvPr/>
        </p:nvSpPr>
        <p:spPr>
          <a:xfrm>
            <a:off x="2760926" y="349389"/>
            <a:ext cx="7781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владения автомобилем </a:t>
            </a:r>
            <a:r>
              <a:rPr lang="en-US" sz="1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HAVAL </a:t>
            </a:r>
            <a:r>
              <a:rPr lang="en-US" sz="16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JOLION COMFORT</a:t>
            </a:r>
            <a:r>
              <a:rPr lang="ru-RU" sz="16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C5B7DA0-0B23-4C4E-ADC0-9FDE0155792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079" y="1857674"/>
            <a:ext cx="4313473" cy="2363948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0EEE65A-2795-4484-9410-AA602DD84E1C}"/>
              </a:ext>
            </a:extLst>
          </p:cNvPr>
          <p:cNvCxnSpPr/>
          <p:nvPr/>
        </p:nvCxnSpPr>
        <p:spPr>
          <a:xfrm>
            <a:off x="1472353" y="6322790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4247E1-50CD-486E-9F51-182F8CB5A682}"/>
              </a:ext>
            </a:extLst>
          </p:cNvPr>
          <p:cNvSpPr/>
          <p:nvPr/>
        </p:nvSpPr>
        <p:spPr>
          <a:xfrm>
            <a:off x="2083694" y="4407120"/>
            <a:ext cx="2714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HAVAL JOLION COMFORT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25E0ACF-B773-428B-BAB2-4CF5DCD08EB1}"/>
              </a:ext>
            </a:extLst>
          </p:cNvPr>
          <p:cNvCxnSpPr/>
          <p:nvPr/>
        </p:nvCxnSpPr>
        <p:spPr>
          <a:xfrm>
            <a:off x="1472353" y="767751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70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340</Words>
  <Application>Microsoft Office PowerPoint</Application>
  <PresentationFormat>Широкоэкранный</PresentationFormat>
  <Paragraphs>25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 Л</dc:creator>
  <cp:lastModifiedBy>Болушева Ольга Александровна</cp:lastModifiedBy>
  <cp:revision>235</cp:revision>
  <dcterms:created xsi:type="dcterms:W3CDTF">2025-02-12T06:29:35Z</dcterms:created>
  <dcterms:modified xsi:type="dcterms:W3CDTF">2026-04-17T08:33:41Z</dcterms:modified>
</cp:coreProperties>
</file>