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E6E4"/>
    <a:srgbClr val="FFFFFF"/>
    <a:srgbClr val="33CCCC"/>
    <a:srgbClr val="FFBC01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16" autoAdjust="0"/>
    <p:restoredTop sz="94660"/>
  </p:normalViewPr>
  <p:slideViewPr>
    <p:cSldViewPr snapToGrid="0">
      <p:cViewPr>
        <p:scale>
          <a:sx n="100" d="100"/>
          <a:sy n="100" d="100"/>
        </p:scale>
        <p:origin x="145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lcv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557867" y="745769"/>
            <a:ext cx="5489567" cy="3284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за январь-март 2026 года в лизинг*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9,3 тыс. ед. легких коммерческих автомобилей (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)**, что на 6,4% меньше, чем годом ранее. Из них 7,3 тыс. ед. были новыми (-13,0% по сравнению с 2025 годом), а 2,0 тыс. ед. – подержанными (+30,6</a:t>
            </a:r>
            <a:r>
              <a:rPr lang="ru-RU" sz="1200">
                <a:latin typeface="+mj-lt"/>
              </a:rPr>
              <a:t>%). </a:t>
            </a:r>
            <a:endParaRPr lang="ru-RU" sz="1200" dirty="0">
              <a:latin typeface="+mj-lt"/>
            </a:endParaRP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На долю </a:t>
            </a:r>
            <a:r>
              <a:rPr lang="ru-RU" sz="1200" dirty="0">
                <a:latin typeface="+mj-lt"/>
                <a:hlinkClick r:id="rId3"/>
              </a:rPr>
              <a:t>лизинга в продажах новых </a:t>
            </a:r>
            <a:r>
              <a:rPr lang="en-US" sz="1200" dirty="0">
                <a:latin typeface="+mj-lt"/>
                <a:hlinkClick r:id="rId3"/>
              </a:rPr>
              <a:t>LCV </a:t>
            </a:r>
            <a:r>
              <a:rPr lang="ru-RU" sz="1200" dirty="0">
                <a:latin typeface="+mj-lt"/>
              </a:rPr>
              <a:t>в январе-марте текущего года пришлось 40,6%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</a:t>
            </a:r>
            <a:r>
              <a:rPr lang="ru-RU" sz="1200" dirty="0">
                <a:latin typeface="+mj-lt"/>
              </a:rPr>
              <a:t>что больше прошлогоднего показателя на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5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п.п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Д</a:t>
            </a:r>
            <a:r>
              <a:rPr lang="ru-RU" sz="1200" dirty="0">
                <a:latin typeface="+mj-lt"/>
              </a:rPr>
              <a:t>оля лизинга в продажах подержанных </a:t>
            </a:r>
            <a:r>
              <a:rPr lang="en-US" sz="1200" dirty="0">
                <a:latin typeface="+mj-lt"/>
              </a:rPr>
              <a:t>LCV </a:t>
            </a:r>
            <a:r>
              <a:rPr lang="ru-RU" sz="1200" dirty="0">
                <a:latin typeface="+mj-lt"/>
              </a:rPr>
              <a:t>составила 2,5%,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по сравнению с прошлым годом она выросла на </a:t>
            </a:r>
            <a:r>
              <a:rPr lang="ru-RU" sz="1200" dirty="0">
                <a:latin typeface="+mj-lt"/>
              </a:rPr>
              <a:t>0,8 </a:t>
            </a:r>
            <a:r>
              <a:rPr lang="ru-RU" sz="1200" dirty="0" err="1">
                <a:latin typeface="+mj-lt"/>
              </a:rPr>
              <a:t>п.</a:t>
            </a:r>
            <a:r>
              <a:rPr lang="ru-RU" sz="1200" err="1">
                <a:latin typeface="+mj-lt"/>
              </a:rPr>
              <a:t>п</a:t>
            </a:r>
            <a:r>
              <a:rPr lang="ru-RU" sz="1200">
                <a:latin typeface="+mj-lt"/>
              </a:rPr>
              <a:t>.</a:t>
            </a:r>
            <a:endParaRPr lang="ru-RU" sz="1200" dirty="0">
              <a:latin typeface="+mj-lt"/>
            </a:endParaRP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ТОП-5 марок LCV по выдаче в лизинг в первом квартале 2026 года возглавил </a:t>
            </a:r>
            <a:r>
              <a:rPr lang="en-US" sz="1200" dirty="0">
                <a:latin typeface="+mj-lt"/>
              </a:rPr>
              <a:t>GAZ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его доля за год выросла на 7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п.п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и достигла 45,5% от общего лизинга</a:t>
            </a:r>
            <a:r>
              <a:rPr lang="ru-RU" sz="1200" dirty="0"/>
              <a:t> LCV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На втором и третьем месте расположились </a:t>
            </a:r>
            <a:r>
              <a:rPr lang="en-US" sz="1200" dirty="0">
                <a:latin typeface="+mj-lt"/>
              </a:rPr>
              <a:t>SOLLERS</a:t>
            </a:r>
            <a:r>
              <a:rPr lang="ru-RU" sz="1200" dirty="0">
                <a:latin typeface="+mj-lt"/>
              </a:rPr>
              <a:t> и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, чьи доли сократились до 10,6% и 9,7% соответственно. Закрыли топ марки </a:t>
            </a:r>
            <a:r>
              <a:rPr lang="en-US" sz="1200" dirty="0">
                <a:latin typeface="+mj-lt"/>
              </a:rPr>
              <a:t>UAZ</a:t>
            </a:r>
            <a:r>
              <a:rPr lang="ru-RU" sz="1200" dirty="0">
                <a:latin typeface="+mj-lt"/>
              </a:rPr>
              <a:t> с долей 8,5% и </a:t>
            </a:r>
            <a:r>
              <a:rPr lang="en-US" sz="1200" dirty="0">
                <a:latin typeface="+mj-lt"/>
              </a:rPr>
              <a:t>CHANGAN</a:t>
            </a:r>
            <a:r>
              <a:rPr lang="ru-RU" sz="1200" dirty="0">
                <a:latin typeface="+mj-lt"/>
              </a:rPr>
              <a:t> с долей 3,7%. Стоит отметить, что на пятерку лидеров приходится 78,0% от всей выдачи в лизинг, за год доля ТОП-5 марок прибавила 4,4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05400" y="317165"/>
            <a:ext cx="67267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какие пять марок приходится 78% лизинга</a:t>
            </a: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LCV</a:t>
            </a:r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0360" y="6298016"/>
            <a:ext cx="4036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i="1" dirty="0"/>
              <a:t>*операционный и финансовый</a:t>
            </a:r>
            <a:br>
              <a:rPr lang="ru-RU" sz="1000" i="1" dirty="0"/>
            </a:br>
            <a:r>
              <a:rPr lang="ru-RU" sz="1000" i="1" dirty="0"/>
              <a:t>**автомобили с полной массой до 6 т включительно, в </a:t>
            </a:r>
            <a:r>
              <a:rPr lang="ru-RU" sz="1000" i="1" dirty="0" err="1"/>
              <a:t>т.ч</a:t>
            </a:r>
            <a:r>
              <a:rPr lang="ru-RU" sz="1000" i="1" dirty="0"/>
              <a:t>. пикапы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2048861" y="1122706"/>
            <a:ext cx="1105885" cy="808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#НАПИ_</a:t>
            </a:r>
            <a:r>
              <a:rPr lang="en-US" sz="1050" dirty="0"/>
              <a:t>LCV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#</a:t>
            </a:r>
            <a:r>
              <a:rPr lang="ru-RU" sz="1050" dirty="0" err="1"/>
              <a:t>НАПИ_лизинг</a:t>
            </a:r>
            <a:endParaRPr lang="ru-RU" sz="105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50" dirty="0"/>
              <a:t>мах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FE7FFB0-561F-49C8-8068-29179F4192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0412" y="4030258"/>
            <a:ext cx="5324475" cy="2181225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2AD28300-FFBA-48DD-85BB-395D0A925C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1635" y="1009650"/>
            <a:ext cx="4400550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959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246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97</cp:revision>
  <dcterms:created xsi:type="dcterms:W3CDTF">2022-08-09T12:55:45Z</dcterms:created>
  <dcterms:modified xsi:type="dcterms:W3CDTF">2026-04-21T07:54:14Z</dcterms:modified>
</cp:coreProperties>
</file>