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2" r:id="rId2"/>
    <p:sldId id="263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DA7E"/>
    <a:srgbClr val="FF7D7D"/>
    <a:srgbClr val="FF9B9B"/>
    <a:srgbClr val="FDCB7B"/>
    <a:srgbClr val="FFA7A7"/>
    <a:srgbClr val="9FDAFF"/>
    <a:srgbClr val="FFBC79"/>
    <a:srgbClr val="FF33CC"/>
    <a:srgbClr val="CC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375" autoAdjust="0"/>
    <p:restoredTop sz="94660"/>
  </p:normalViewPr>
  <p:slideViewPr>
    <p:cSldViewPr snapToGrid="0">
      <p:cViewPr>
        <p:scale>
          <a:sx n="100" d="100"/>
          <a:sy n="100" d="100"/>
        </p:scale>
        <p:origin x="132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napinfo.ru/services/avtomobilnaya-statistika/prodazhi-novyh-i-poderzhannyh-elektromobilej-i-gibridov/" TargetMode="External"/><Relationship Id="rId4" Type="http://schemas.openxmlformats.org/officeDocument/2006/relationships/hyperlink" Target="https://napinfo.ru/services/rynok-korporativnyh-avtomobilej/korporativnye-prodazhi-elektromobilej-i-gibridov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>
            <a:hlinkClick r:id="rId2"/>
            <a:extLst>
              <a:ext uri="{FF2B5EF4-FFF2-40B4-BE49-F238E27FC236}">
                <a16:creationId xmlns:a16="http://schemas.microsoft.com/office/drawing/2014/main" id="{CBCFBD78-F930-41BB-8450-6CCA5ADD029E}"/>
              </a:ext>
            </a:extLst>
          </p:cNvPr>
          <p:cNvSpPr txBox="1"/>
          <p:nvPr/>
        </p:nvSpPr>
        <p:spPr>
          <a:xfrm>
            <a:off x="4745936" y="5659956"/>
            <a:ext cx="3987191" cy="2154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685800">
              <a:defRPr/>
            </a:pPr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/ Национальное Агентство Промышленной Информации</a:t>
            </a:r>
            <a:endParaRPr lang="ko-KR" altLang="en-US" sz="800" i="1" dirty="0"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30DEBC-9A0F-4DD2-9CF9-5592BFE764C6}"/>
              </a:ext>
            </a:extLst>
          </p:cNvPr>
          <p:cNvSpPr txBox="1"/>
          <p:nvPr/>
        </p:nvSpPr>
        <p:spPr>
          <a:xfrm>
            <a:off x="1421363" y="837425"/>
            <a:ext cx="7311764" cy="4752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7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,</a:t>
            </a:r>
            <a:r>
              <a:rPr lang="en-US" sz="1200" dirty="0">
                <a:latin typeface="+mj-lt"/>
              </a:rPr>
              <a:t> </a:t>
            </a:r>
            <a:r>
              <a:rPr lang="ru-RU" sz="1200" dirty="0">
                <a:latin typeface="+mj-lt"/>
              </a:rPr>
              <a:t>за январь-март 2026 года было реализовано 13,8 тыс. ед. новых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гибридов PHEV, что на 126,4% больше, чем в прошлом году. Продажи гибридов частным клиентам за год выросли на 149,8%, клиентам, приобретающим автомобили в лизинг, – на 141,1%. При этом на 5,0% сократились продажи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4"/>
              </a:rPr>
              <a:t>гибридов корпоративным клиентам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с иными способами оплаты (за собственные средства, в кредит и т.д.). </a:t>
            </a:r>
          </a:p>
          <a:p>
            <a:pPr algn="just">
              <a:lnSpc>
                <a:spcPts val="17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По сравнению с первым кварталом 2025 года доля частных клиентов в продажах гибридов выросла на 7,5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80,1%, доля лизинговых клиентов – на 0,8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13,8%, а доля корпоративных клиентов снизилась на 8,4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 до 6,0%.</a:t>
            </a:r>
          </a:p>
          <a:p>
            <a:pPr algn="just">
              <a:lnSpc>
                <a:spcPts val="17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Также в первом квартале 2026 года было реализовано 2,2 тыс. ед. электромобилей, что выше прошлогоднего показателя на 18,4%. По сравнению с 2025 годом продажи </a:t>
            </a:r>
            <a:r>
              <a:rPr lang="ru-RU" sz="1200" dirty="0">
                <a:latin typeface="+mj-lt"/>
                <a:cs typeface="Arial" panose="020B0604020202020204" pitchFamily="34" charset="0"/>
                <a:hlinkClick r:id="rId5"/>
              </a:rPr>
              <a:t>электрокаров частными клиентами 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выросли на 30,8%, лизинговым клиентам – на 71,2%. В то же время корпоративными клиентами было приобретено на 71,0% меньше таких автомобилей. </a:t>
            </a:r>
          </a:p>
          <a:p>
            <a:pPr algn="just">
              <a:lnSpc>
                <a:spcPts val="17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Доля частных клиентов в продажах электромобилей достигла 78,5% (+7,4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.), лизинговых клиентов – 17,6% (+5,5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.). Доля корпоративных клиентов сократилась до 3,9% (-12 </a:t>
            </a:r>
            <a:r>
              <a:rPr lang="ru-RU" sz="1200" dirty="0" err="1">
                <a:latin typeface="+mj-lt"/>
                <a:cs typeface="Arial" panose="020B0604020202020204" pitchFamily="34" charset="0"/>
              </a:rPr>
              <a:t>п.п</a:t>
            </a:r>
            <a:r>
              <a:rPr lang="ru-RU" sz="1200" dirty="0">
                <a:latin typeface="+mj-lt"/>
                <a:cs typeface="Arial" panose="020B0604020202020204" pitchFamily="34" charset="0"/>
              </a:rPr>
              <a:t>.). </a:t>
            </a:r>
          </a:p>
          <a:p>
            <a:pPr algn="just">
              <a:lnSpc>
                <a:spcPts val="1700"/>
              </a:lnSpc>
              <a:spcAft>
                <a:spcPts val="1200"/>
              </a:spcAft>
            </a:pPr>
            <a:r>
              <a:rPr lang="ru-RU" sz="1200" dirty="0">
                <a:latin typeface="+mj-lt"/>
                <a:cs typeface="Arial" panose="020B0604020202020204" pitchFamily="34" charset="0"/>
              </a:rPr>
              <a:t>Стоит отметить, в первом квартале текущего года продажи гибридов PHEV выросли на 8,0% по сравнению с 2024 годом. В то же время продажи электромобилей оказались значительно ниже показателей 2024 года – на 62,8%.</a:t>
            </a:r>
          </a:p>
          <a:p>
            <a:pPr algn="just">
              <a:spcAft>
                <a:spcPts val="600"/>
              </a:spcAft>
            </a:pPr>
            <a:endParaRPr lang="ru-RU" sz="1200" dirty="0">
              <a:latin typeface="+mj-lt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2F7D0BA-7DBC-44E6-A9E6-58B3037E3E1F}"/>
              </a:ext>
            </a:extLst>
          </p:cNvPr>
          <p:cNvSpPr txBox="1"/>
          <p:nvPr/>
        </p:nvSpPr>
        <p:spPr>
          <a:xfrm>
            <a:off x="1307218" y="367367"/>
            <a:ext cx="742590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300" spc="-4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частные и корпоративные клиенты приобретали электромобили и гибриды в 1кв. 2024-2026 гг.</a:t>
            </a:r>
            <a:endParaRPr lang="ru-RU" sz="1300" spc="-4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-1716410" y="837425"/>
            <a:ext cx="1213723" cy="5900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НАПИ_электромобили_гибриды</a:t>
            </a:r>
            <a:endParaRPr lang="ru-RU" sz="8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800" dirty="0"/>
              <a:t>#</a:t>
            </a:r>
            <a:r>
              <a:rPr lang="ru-RU" sz="800" dirty="0" err="1"/>
              <a:t>НАПИ_продажи</a:t>
            </a:r>
            <a:endParaRPr lang="ru-RU" sz="800" dirty="0"/>
          </a:p>
        </p:txBody>
      </p:sp>
    </p:spTree>
    <p:extLst>
      <p:ext uri="{BB962C8B-B14F-4D97-AF65-F5344CB8AC3E}">
        <p14:creationId xmlns:p14="http://schemas.microsoft.com/office/powerpoint/2010/main" val="165022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43381DE-FE44-4882-ABDA-7C2655B78E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662" y="1219200"/>
            <a:ext cx="8201025" cy="51054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2C9AC2E3-E537-4128-965B-31EE1E8DB584}"/>
              </a:ext>
            </a:extLst>
          </p:cNvPr>
          <p:cNvSpPr txBox="1"/>
          <p:nvPr/>
        </p:nvSpPr>
        <p:spPr>
          <a:xfrm>
            <a:off x="1503778" y="310217"/>
            <a:ext cx="742590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300" spc="-4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Как частные и корпоративные клиенты приобретали электромобили и гибриды в 1кв. 2024-2026 гг.</a:t>
            </a:r>
            <a:endParaRPr lang="ru-RU" sz="1300" spc="-4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738035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1821</TotalTime>
  <Words>309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335</cp:revision>
  <cp:lastPrinted>2025-02-13T07:23:18Z</cp:lastPrinted>
  <dcterms:created xsi:type="dcterms:W3CDTF">2022-08-09T13:01:09Z</dcterms:created>
  <dcterms:modified xsi:type="dcterms:W3CDTF">2026-04-22T09:36:09Z</dcterms:modified>
</cp:coreProperties>
</file>