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521" r:id="rId2"/>
    <p:sldId id="1519" r:id="rId3"/>
    <p:sldId id="151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AE3F3"/>
    <a:srgbClr val="FF9B9B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8BC71-EF14-4986-BEDA-7F53A14881A2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92D3F-E947-4CD0-B777-B4CF44C8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6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0559-0E80-413A-B00B-B373D6B0840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7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0559-0E80-413A-B00B-B373D6B0840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3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0559-0E80-413A-B00B-B373D6B0840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3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EDB42-C335-4A5C-95FE-69EDCCEB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3C711C-2796-4C0E-8E32-7C5036E0B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8DA6C-1442-4665-A236-A16AEDFC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E22ED-00D8-4390-9ED5-731D3756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330D6-ABA6-4F7A-924E-09699B4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6087D-A56D-44DC-B009-343F81E4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87DAA1-95FF-40A0-99E0-381E113C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E7632-D9E0-4FC0-AF00-F1C954DA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7277-ECB1-464A-86C0-5AABF225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1676E-564F-4C6B-B907-BAFC83D6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40E371-9654-463E-8D3A-6E33082B5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D83AA-03F6-4D91-9766-7C4DF5D95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7CFB7-FC2F-4E01-915A-8E4F83BD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B84415-A4D9-4CF2-A283-58E97EDC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8C607-2531-4AB6-B2F1-5624EA2E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1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EC18C-5587-4924-BAC4-F52D06F1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6B8BA-5014-4CAD-A717-7D414ADCD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24325-BE88-4C0A-A1C3-BF9F8FAB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0761C-10F8-4021-A852-A109E7A2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307FF-17B9-4A3C-90FB-BC36C9C5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5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A07F0-A280-49C5-BC97-E5125E42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F076C-E003-4C46-9F3C-6546EAFE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42F85-3593-45D3-AB30-D0AA005A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2AA3E-0D3E-4420-A961-4F9D4456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5F0DD-9C1F-4610-A0E7-D651C9E3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7EA89-7D1B-4DAD-BCB5-4D9AD51D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AC071-7591-49ED-BCF1-ABEC3B00E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C83935-31A6-4E1E-8C71-0762775EA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65BAF-D90F-4C2C-BC42-581C130A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B3478-7624-4E1E-9206-6FCC7F5A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FC67D3-685C-458B-BFFC-0396853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9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DB55E-E660-4AB5-8A74-D1EC0023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B7FA6-7042-413C-AEDE-C09979DC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35BE1D-B494-4A34-B0F9-C54482C3B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75DCFD-3FCF-4961-B40A-92BFF3FF1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9DEA51-6A4C-46EC-9DA2-E01F32499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27F6F9-FFA9-4120-A5B4-F5B07C59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EFE267-C3EF-467C-9930-495E6DC0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FDF37D-B2B7-4AEB-B63B-A48C316D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6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B88AE-34D7-43A7-8A20-B8A1A91C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89097B-F1FE-423A-804A-96E64D6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FC2FFC-0207-4402-B521-07103DBC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DBCBA3-D3BB-4901-8B0D-359D12C6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3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FF0AA5-F633-4E87-A9A1-2C627148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9EFDFF-3100-4625-AF04-F6FF6A16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636F0D-31D8-470A-96D4-62183548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8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19784-610F-43C3-9ED4-49F5896A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4B52A-B1CC-456E-A293-F336C041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04CCFF-FA40-419A-9013-853B2D2F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3441E-6D8F-46F2-A9D1-E31C937B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42ED52-3D74-4707-93BF-693C63BE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83CDF0-D95D-4A39-93DE-6ABDF938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4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0BF93-19DF-4FF8-A372-12BA7E8D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571751-65D4-4A72-8E0E-DEBDB1360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9BC9BD-83AC-4C9E-8E7A-1F242F973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16E5D-5DDB-48AA-81CA-81417C2A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9A5C8D-3CD2-4E05-A2C9-249E4FE3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F133B-DBEC-4929-978F-27F562B7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3878E-26FC-444B-91D6-2A559639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9E950-DDFA-41BC-B497-BB563D00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88A0E-AE92-42F7-BA16-738FD78E8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E80B-5AC8-44B7-B03E-0AC891655558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4B619-C34F-44A6-A3D6-90BF88581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FC0A2-63A9-4F3B-AE75-E6ACA2AF1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9746-5426-4B23-B66F-339A0D8D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pinfo.ru/services/it-resheniya-po-analizu-avtomobilnogo-rynka/dv-tco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free-powerpoint-templates-design.com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271B69-AA02-4C44-AB0D-F9DA999B9A06}"/>
              </a:ext>
            </a:extLst>
          </p:cNvPr>
          <p:cNvSpPr txBox="1">
            <a:spLocks/>
          </p:cNvSpPr>
          <p:nvPr/>
        </p:nvSpPr>
        <p:spPr>
          <a:xfrm>
            <a:off x="11635745" y="243513"/>
            <a:ext cx="391428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E1CF2F-19B6-4B01-91BB-CDBA096AD5BE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3"/>
            <a:extLst>
              <a:ext uri="{FF2B5EF4-FFF2-40B4-BE49-F238E27FC236}">
                <a16:creationId xmlns:a16="http://schemas.microsoft.com/office/drawing/2014/main" id="{16AB257E-A5AF-4549-BB43-128081411FA4}"/>
              </a:ext>
            </a:extLst>
          </p:cNvPr>
          <p:cNvSpPr txBox="1"/>
          <p:nvPr/>
        </p:nvSpPr>
        <p:spPr>
          <a:xfrm>
            <a:off x="5935971" y="6322790"/>
            <a:ext cx="589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АПИ /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ациональное Агентство Промышленной Информации</a:t>
            </a:r>
            <a:endParaRPr kumimoji="0" lang="ko-KR" altLang="en-US" sz="9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1456045" y="6322790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248467"/>
            <a:ext cx="889330" cy="51928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1340510" y="434360"/>
            <a:ext cx="10692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5565265-B6A4-4F3A-9EDA-056AD11271D6}"/>
              </a:ext>
            </a:extLst>
          </p:cNvPr>
          <p:cNvCxnSpPr/>
          <p:nvPr/>
        </p:nvCxnSpPr>
        <p:spPr>
          <a:xfrm>
            <a:off x="1456045" y="6258357"/>
            <a:ext cx="103591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756E54-534A-4FE6-9758-D782C1A0BD3B}"/>
              </a:ext>
            </a:extLst>
          </p:cNvPr>
          <p:cNvSpPr txBox="1"/>
          <p:nvPr/>
        </p:nvSpPr>
        <p:spPr>
          <a:xfrm>
            <a:off x="1295028" y="107623"/>
            <a:ext cx="10557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Путешествуем по России! Электродвигатель или ДВС: какое авто выгоднее для поездки из Москвы в Сочи</a:t>
            </a:r>
          </a:p>
        </p:txBody>
      </p:sp>
      <p:pic>
        <p:nvPicPr>
          <p:cNvPr id="22" name="Рисунок 21" descr="http://dl3.joxi.net/drive/2022/11/15/0047/1886/3106654/54/e9d0e93895.jpg">
            <a:extLst>
              <a:ext uri="{FF2B5EF4-FFF2-40B4-BE49-F238E27FC236}">
                <a16:creationId xmlns:a16="http://schemas.microsoft.com/office/drawing/2014/main" id="{7B15C1A2-8CDF-405F-9800-87F02093A3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5" y="5704677"/>
            <a:ext cx="667402" cy="639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046" y="5266382"/>
            <a:ext cx="123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#</a:t>
            </a:r>
            <a:r>
              <a:rPr lang="ru-RU" sz="1000" dirty="0" err="1"/>
              <a:t>НАПИ_стоимость_владения</a:t>
            </a:r>
            <a:endParaRPr lang="ru-RU" sz="1000" dirty="0"/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87961"/>
              </p:ext>
            </p:extLst>
          </p:nvPr>
        </p:nvGraphicFramePr>
        <p:xfrm>
          <a:off x="8054988" y="651518"/>
          <a:ext cx="3995999" cy="5261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303">
                  <a:extLst>
                    <a:ext uri="{9D8B030D-6E8A-4147-A177-3AD203B41FA5}">
                      <a16:colId xmlns:a16="http://schemas.microsoft.com/office/drawing/2014/main" val="715745505"/>
                    </a:ext>
                  </a:extLst>
                </a:gridCol>
                <a:gridCol w="1134348">
                  <a:extLst>
                    <a:ext uri="{9D8B030D-6E8A-4147-A177-3AD203B41FA5}">
                      <a16:colId xmlns:a16="http://schemas.microsoft.com/office/drawing/2014/main" val="521723566"/>
                    </a:ext>
                  </a:extLst>
                </a:gridCol>
                <a:gridCol w="1134348">
                  <a:extLst>
                    <a:ext uri="{9D8B030D-6E8A-4147-A177-3AD203B41FA5}">
                      <a16:colId xmlns:a16="http://schemas.microsoft.com/office/drawing/2014/main" val="2420383990"/>
                    </a:ext>
                  </a:extLst>
                </a:gridCol>
              </a:tblGrid>
              <a:tr h="167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Детали маршрута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GEELY EX5 Pro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GEELY ATLAS Flagship Sport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083107"/>
                  </a:ext>
                </a:extLst>
              </a:tr>
              <a:tr h="17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Протяженность основного маршрута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1 619 км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1 622 км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652717"/>
                  </a:ext>
                </a:extLst>
              </a:tr>
              <a:tr h="92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Время в пути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часов 47 мин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часов 47 мин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739527"/>
                  </a:ext>
                </a:extLst>
              </a:tr>
              <a:tr h="175421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Протяженность обратного маршрута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1 627 км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1 629 км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041186"/>
                  </a:ext>
                </a:extLst>
              </a:tr>
              <a:tr h="17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Время в пути обратно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</a:t>
                      </a: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час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час 4 мин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478680"/>
                  </a:ext>
                </a:extLst>
              </a:tr>
              <a:tr h="17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Платные участки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838318"/>
                  </a:ext>
                </a:extLst>
              </a:tr>
              <a:tr h="84881">
                <a:tc gridSpan="2"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088424"/>
                  </a:ext>
                </a:extLst>
              </a:tr>
              <a:tr h="163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Общая</a:t>
                      </a:r>
                      <a:r>
                        <a:rPr lang="ru-RU" sz="1050" b="1" u="none" strike="noStrike" baseline="0" dirty="0">
                          <a:effectLst/>
                          <a:latin typeface="+mn-lt"/>
                        </a:rPr>
                        <a:t> с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ебестоимость поездки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116 940 руб.</a:t>
                      </a: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165 573 руб.</a:t>
                      </a: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22406"/>
                  </a:ext>
                </a:extLst>
              </a:tr>
              <a:tr h="163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основного маршрута</a:t>
                      </a: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58 341 руб.</a:t>
                      </a: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621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руб.</a:t>
                      </a: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971577"/>
                  </a:ext>
                </a:extLst>
              </a:tr>
              <a:tr h="163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обратного маршрута</a:t>
                      </a: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58 599 руб.</a:t>
                      </a: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82 952 руб.</a:t>
                      </a:r>
                    </a:p>
                  </a:txBody>
                  <a:tcPr marL="100013" marR="4763" marT="4763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84210"/>
                  </a:ext>
                </a:extLst>
              </a:tr>
              <a:tr h="17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проезда по платным</a:t>
                      </a:r>
                      <a:r>
                        <a:rPr lang="ru-RU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участкам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12 180 руб.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12 180 руб.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53606"/>
                  </a:ext>
                </a:extLst>
              </a:tr>
              <a:tr h="17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топлива за литр/кВт</a:t>
                      </a:r>
                      <a:endParaRPr lang="ru-RU" sz="105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 руб.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68,20 руб.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01470"/>
                  </a:ext>
                </a:extLst>
              </a:tr>
              <a:tr h="17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владения за км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28.73 руб.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41,52 руб.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161475"/>
                  </a:ext>
                </a:extLst>
              </a:tr>
              <a:tr h="84881">
                <a:tc gridSpan="2"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96595"/>
                  </a:ext>
                </a:extLst>
              </a:tr>
              <a:tr h="1678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Стоимость ТС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70483"/>
                  </a:ext>
                </a:extLst>
              </a:tr>
              <a:tr h="175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Стоимость нового автомобиля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4 169 990 руб. 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4 080 990 руб. 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658798"/>
                  </a:ext>
                </a:extLst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Потеря стоимости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1 074 881 руб.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1 389 184 руб.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38743"/>
                  </a:ext>
                </a:extLst>
              </a:tr>
              <a:tr h="72000"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805902"/>
                  </a:ext>
                </a:extLst>
              </a:tr>
              <a:tr h="1678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характеристики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b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94307"/>
                  </a:ext>
                </a:extLst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двигателя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Электрический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Бензин (95)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379718"/>
                  </a:ext>
                </a:extLst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 двигателя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 </a:t>
                      </a:r>
                      <a:r>
                        <a:rPr lang="ru-RU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лс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lang="ru-RU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лс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884547"/>
                  </a:ext>
                </a:extLst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Объём двигателя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л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428682"/>
                  </a:ext>
                </a:extLst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Емкость батареи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  <a:r>
                        <a:rPr lang="ru-RU" sz="105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кВт·ч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835388"/>
                  </a:ext>
                </a:extLst>
              </a:tr>
              <a:tr h="167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Трансмиссия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</a:p>
                  </a:txBody>
                  <a:tcPr marL="85725" marR="9525" marT="95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3893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65208" y="494925"/>
            <a:ext cx="6372479" cy="570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Любите путешествовать на личном транспорте? Посмотрим разницу в себестоимости поездки на электромобиле и автомобиле с ДВС!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Куда едем?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Отправляемся из Москвы в солнечный Сочи, чтобы насладиться великолепными горными видами, атмосферой уютных прибрежных городков, теплом Черного моря и свежим морским бризом. Путешествие займет 20 часов 47 минут езды в сторону Сочи и 21 час 4 минуты в сторону Москвы без учета остановок, заправок, прогулок, ночевок.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каком авто?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🌟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Отправим по одному и тому же маршруту </a:t>
            </a:r>
            <a:r>
              <a:rPr lang="ru-RU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электромобиль </a:t>
            </a:r>
            <a:r>
              <a:rPr lang="en-US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GEELY EX5 Pro</a:t>
            </a:r>
            <a:r>
              <a:rPr lang="ru-RU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бензиновый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автомобиль </a:t>
            </a:r>
            <a:r>
              <a:rPr lang="en-US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GEELY ATLAS Flagship Sport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На маршруте есть достаточное количество как АЗС, так и ЭЗС. Оба транспортных средства зарегистрированы в Москве, приобретались за собственные средства. Владелец — физическое лицо возрастом 30-34 года со стажем вождения 10-14 лет.</a:t>
            </a:r>
            <a:r>
              <a:rPr lang="ru-RU" sz="105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Срок владения автомобилем 3 года, а среднегодовой пробег – 20 тыс. км.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 что платим?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🚧 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Стоимость одного км на </a:t>
            </a:r>
            <a:r>
              <a:rPr lang="en-US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GEELY EX5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 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составляет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 28,73 рубля (с учетом общей стоимости зарядки </a:t>
            </a:r>
            <a:r>
              <a:rPr lang="ru-RU" sz="1050" dirty="0">
                <a:latin typeface="+mj-lt"/>
              </a:rPr>
              <a:t>11 491 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рублей), на </a:t>
            </a:r>
            <a:r>
              <a:rPr lang="en-US" sz="1050" dirty="0">
                <a:solidFill>
                  <a:srgbClr val="000000"/>
                </a:solidFill>
                <a:latin typeface="+mj-lt"/>
              </a:rPr>
              <a:t>GEELY ATLAS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+mj-lt"/>
              </a:rPr>
              <a:t>Flagship Sport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 –</a:t>
            </a:r>
            <a:r>
              <a:rPr lang="en-US" sz="105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+mj-lt"/>
              </a:rPr>
              <a:t>41,52 рубля (с учетом общей стоимости топлива 18 403 рублей).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маршруте есть 17 платных участков дорог в каждую сторону, проезд по ним обойдется 12 180 рублей для обоих автомобилей, так как </a:t>
            </a:r>
            <a:r>
              <a:rPr lang="en-US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GEELY EX5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не попадает под льготную программу бесплатного проезда для автомобилей с электродвигателем.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Итоговая стоимость*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💰</a:t>
            </a:r>
            <a:r>
              <a:rPr lang="ru-RU" sz="10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Итак, на электромобиле путешествие туда-обратно обойдется нам в 116 940 рублей. А та же поездка на автомобиле с ДВС оказалась дороже – 165 573 рубля.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*В стоимость включены не только расходы на бензин/электроэнергию и платные дороги, но и стоимость владения автомобилем за три года, включая ТО, ОСАГО, КАСКО, </a:t>
            </a:r>
            <a:r>
              <a:rPr lang="ru-RU" sz="105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потерю стоимости </a:t>
            </a:r>
            <a:r>
              <a:rPr lang="ru-RU" sz="105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т.д. Такой подход помогает понять реальную себестоимость поездки.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5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Расчет выполнен с использованием </a:t>
            </a:r>
            <a:r>
              <a:rPr lang="ru-RU" sz="105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онлайн калькулятора стоимости владения </a:t>
            </a:r>
            <a:r>
              <a:rPr lang="en-US" sz="105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DV</a:t>
            </a:r>
            <a:r>
              <a:rPr lang="ru-RU" sz="105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– </a:t>
            </a:r>
            <a:r>
              <a:rPr lang="en-US" sz="105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TCO</a:t>
            </a:r>
            <a:r>
              <a:rPr lang="ru-RU" sz="1050" i="1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endParaRPr lang="ru-RU" sz="105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0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271B69-AA02-4C44-AB0D-F9DA999B9A06}"/>
              </a:ext>
            </a:extLst>
          </p:cNvPr>
          <p:cNvSpPr txBox="1">
            <a:spLocks/>
          </p:cNvSpPr>
          <p:nvPr/>
        </p:nvSpPr>
        <p:spPr>
          <a:xfrm>
            <a:off x="11635745" y="243513"/>
            <a:ext cx="391428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E1CF2F-19B6-4B01-91BB-CDBA096AD5BE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3"/>
            <a:extLst>
              <a:ext uri="{FF2B5EF4-FFF2-40B4-BE49-F238E27FC236}">
                <a16:creationId xmlns:a16="http://schemas.microsoft.com/office/drawing/2014/main" id="{16AB257E-A5AF-4549-BB43-128081411FA4}"/>
              </a:ext>
            </a:extLst>
          </p:cNvPr>
          <p:cNvSpPr txBox="1"/>
          <p:nvPr/>
        </p:nvSpPr>
        <p:spPr>
          <a:xfrm>
            <a:off x="5935971" y="6322790"/>
            <a:ext cx="589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АПИ /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ациональное Агентство Промышленной Информации</a:t>
            </a:r>
            <a:endParaRPr kumimoji="0" lang="ko-KR" altLang="en-US" sz="9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1456045" y="6322790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248467"/>
            <a:ext cx="889330" cy="51928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1772798" y="341256"/>
            <a:ext cx="1032801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5565265-B6A4-4F3A-9EDA-056AD11271D6}"/>
              </a:ext>
            </a:extLst>
          </p:cNvPr>
          <p:cNvCxnSpPr/>
          <p:nvPr/>
        </p:nvCxnSpPr>
        <p:spPr>
          <a:xfrm>
            <a:off x="1456045" y="6258357"/>
            <a:ext cx="1035910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http://dl3.joxi.net/drive/2022/11/15/0047/1886/3106654/54/e9d0e93895.jpg">
            <a:extLst>
              <a:ext uri="{FF2B5EF4-FFF2-40B4-BE49-F238E27FC236}">
                <a16:creationId xmlns:a16="http://schemas.microsoft.com/office/drawing/2014/main" id="{7B15C1A2-8CDF-405F-9800-87F02093A3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5" y="5704677"/>
            <a:ext cx="667402" cy="639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Группа 20"/>
          <p:cNvGrpSpPr/>
          <p:nvPr/>
        </p:nvGrpSpPr>
        <p:grpSpPr>
          <a:xfrm>
            <a:off x="1850279" y="513129"/>
            <a:ext cx="823866" cy="152579"/>
            <a:chOff x="6040459" y="1183556"/>
            <a:chExt cx="823866" cy="152579"/>
          </a:xfrm>
        </p:grpSpPr>
        <p:sp>
          <p:nvSpPr>
            <p:cNvPr id="29" name="Блок-схема: узел 28"/>
            <p:cNvSpPr/>
            <p:nvPr/>
          </p:nvSpPr>
          <p:spPr>
            <a:xfrm>
              <a:off x="6040459" y="1192135"/>
              <a:ext cx="144000" cy="144000"/>
            </a:xfrm>
            <a:prstGeom prst="flowChartConnector">
              <a:avLst/>
            </a:prstGeom>
            <a:solidFill>
              <a:schemeClr val="accent6"/>
            </a:solidFill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100">
                <a:latin typeface="+mj-lt"/>
              </a:endParaRPr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6720325" y="1183556"/>
              <a:ext cx="144000" cy="144000"/>
            </a:xfrm>
            <a:prstGeom prst="flowChartConnector">
              <a:avLst/>
            </a:prstGeom>
            <a:solidFill>
              <a:srgbClr val="FF0000"/>
            </a:solidFill>
            <a:ln w="76200">
              <a:solidFill>
                <a:srgbClr val="FF9B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100">
                <a:latin typeface="+mj-lt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018" y="2032829"/>
            <a:ext cx="5885527" cy="3730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9018" y="1703036"/>
            <a:ext cx="588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Платные дороги на маршруте Москва-Сочи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8194" y="438999"/>
            <a:ext cx="384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зарядных </a:t>
            </a:r>
            <a:r>
              <a:rPr lang="ru-RU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станций 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маршруте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Москва-Сочи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30442" t="8058" r="31570" b="4085"/>
          <a:stretch/>
        </p:blipFill>
        <p:spPr>
          <a:xfrm>
            <a:off x="7905467" y="1269480"/>
            <a:ext cx="3454509" cy="44940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0470" y="5749315"/>
            <a:ext cx="16802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/>
              <a:t>Источник: Яндекс-Карты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756E54-534A-4FE6-9758-D782C1A0BD3B}"/>
              </a:ext>
            </a:extLst>
          </p:cNvPr>
          <p:cNvSpPr txBox="1"/>
          <p:nvPr/>
        </p:nvSpPr>
        <p:spPr>
          <a:xfrm>
            <a:off x="1534354" y="669796"/>
            <a:ext cx="1456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Москва → Сочи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8984" y="1225005"/>
            <a:ext cx="13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Сочи → Москва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850279" y="1074558"/>
            <a:ext cx="810851" cy="159421"/>
            <a:chOff x="6083422" y="1209798"/>
            <a:chExt cx="810851" cy="159421"/>
          </a:xfrm>
        </p:grpSpPr>
        <p:sp>
          <p:nvSpPr>
            <p:cNvPr id="26" name="Блок-схема: узел 25"/>
            <p:cNvSpPr/>
            <p:nvPr/>
          </p:nvSpPr>
          <p:spPr>
            <a:xfrm>
              <a:off x="6750273" y="1225219"/>
              <a:ext cx="144000" cy="144000"/>
            </a:xfrm>
            <a:prstGeom prst="flowChartConnector">
              <a:avLst/>
            </a:prstGeom>
            <a:solidFill>
              <a:schemeClr val="accent6"/>
            </a:solidFill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100">
                <a:latin typeface="+mj-lt"/>
              </a:endParaRPr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6083422" y="1209798"/>
              <a:ext cx="144000" cy="144000"/>
            </a:xfrm>
            <a:prstGeom prst="flowChartConnector">
              <a:avLst/>
            </a:prstGeom>
            <a:solidFill>
              <a:srgbClr val="FF0000"/>
            </a:solidFill>
            <a:ln w="76200">
              <a:solidFill>
                <a:srgbClr val="FF9B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1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55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1271B69-AA02-4C44-AB0D-F9DA999B9A06}"/>
              </a:ext>
            </a:extLst>
          </p:cNvPr>
          <p:cNvSpPr txBox="1">
            <a:spLocks/>
          </p:cNvSpPr>
          <p:nvPr/>
        </p:nvSpPr>
        <p:spPr>
          <a:xfrm>
            <a:off x="11635745" y="243513"/>
            <a:ext cx="391428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E1CF2F-19B6-4B01-91BB-CDBA096AD5BE}" type="slidenum">
              <a:rPr lang="en-US" sz="10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3"/>
            <a:extLst>
              <a:ext uri="{FF2B5EF4-FFF2-40B4-BE49-F238E27FC236}">
                <a16:creationId xmlns:a16="http://schemas.microsoft.com/office/drawing/2014/main" id="{16AB257E-A5AF-4549-BB43-128081411FA4}"/>
              </a:ext>
            </a:extLst>
          </p:cNvPr>
          <p:cNvSpPr txBox="1"/>
          <p:nvPr/>
        </p:nvSpPr>
        <p:spPr>
          <a:xfrm>
            <a:off x="6193234" y="6349891"/>
            <a:ext cx="589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АПИ / 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9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ациональное Агентство Промышленной Информации</a:t>
            </a:r>
            <a:endParaRPr kumimoji="0" lang="ko-KR" altLang="en-US" sz="90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BD864A0-29EA-4A3A-A79F-EC9ACECEBB8D}"/>
              </a:ext>
            </a:extLst>
          </p:cNvPr>
          <p:cNvSpPr txBox="1"/>
          <p:nvPr/>
        </p:nvSpPr>
        <p:spPr>
          <a:xfrm>
            <a:off x="1008880" y="6494117"/>
            <a:ext cx="131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www.napinfo.ru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5" y="248467"/>
            <a:ext cx="889330" cy="519284"/>
          </a:xfrm>
          <a:prstGeom prst="rect">
            <a:avLst/>
          </a:prstGeom>
        </p:spPr>
      </p:pic>
      <p:pic>
        <p:nvPicPr>
          <p:cNvPr id="22" name="Рисунок 21" descr="http://dl3.joxi.net/drive/2022/11/15/0047/1886/3106654/54/e9d0e93895.jpg">
            <a:extLst>
              <a:ext uri="{FF2B5EF4-FFF2-40B4-BE49-F238E27FC236}">
                <a16:creationId xmlns:a16="http://schemas.microsoft.com/office/drawing/2014/main" id="{7B15C1A2-8CDF-405F-9800-87F02093A3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7" y="6037285"/>
            <a:ext cx="667402" cy="639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2516238" y="5095466"/>
            <a:ext cx="1238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#</a:t>
            </a:r>
            <a:r>
              <a:rPr lang="ru-RU" sz="1000" dirty="0" err="1"/>
              <a:t>НАПИ_стоимость_владения</a:t>
            </a:r>
            <a:endParaRPr lang="ru-RU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7FF19-EDD9-45EC-92A6-CDB2648A030F}"/>
              </a:ext>
            </a:extLst>
          </p:cNvPr>
          <p:cNvSpPr txBox="1"/>
          <p:nvPr/>
        </p:nvSpPr>
        <p:spPr>
          <a:xfrm>
            <a:off x="1099654" y="438999"/>
            <a:ext cx="4792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владения </a:t>
            </a:r>
            <a:r>
              <a:rPr lang="ru-RU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автомобилем </a:t>
            </a:r>
          </a:p>
          <a:p>
            <a:pPr algn="ctr"/>
            <a:r>
              <a:rPr lang="en-US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GEELY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EX5 Pro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3 года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5229" y="2019353"/>
            <a:ext cx="2970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GEELY EX5 Pro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6438" y="767751"/>
            <a:ext cx="3511175" cy="2340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A60411-4E19-4360-9C9B-799D6F22C4A2}"/>
              </a:ext>
            </a:extLst>
          </p:cNvPr>
          <p:cNvSpPr txBox="1"/>
          <p:nvPr/>
        </p:nvSpPr>
        <p:spPr>
          <a:xfrm>
            <a:off x="6610691" y="438999"/>
            <a:ext cx="5377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владения </a:t>
            </a:r>
            <a:r>
              <a:rPr lang="ru-RU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автомобилем </a:t>
            </a:r>
          </a:p>
          <a:p>
            <a:pPr algn="ctr"/>
            <a:r>
              <a:rPr lang="en-US" sz="1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GEELY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Flagship Sport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3 года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2975FC-2FAC-4293-9FB7-B51168DB4A0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5F7F9"/>
              </a:clrFrom>
              <a:clrTo>
                <a:srgbClr val="F5F7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942" y="508109"/>
            <a:ext cx="3402366" cy="255177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ECB47C-6CAF-469F-94C8-8F26FCCAB540}"/>
              </a:ext>
            </a:extLst>
          </p:cNvPr>
          <p:cNvSpPr/>
          <p:nvPr/>
        </p:nvSpPr>
        <p:spPr>
          <a:xfrm>
            <a:off x="9863782" y="2019354"/>
            <a:ext cx="2328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GEELY ATLAS Flagship Sport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EC46A8-85D3-4966-8D62-0B5CF41AE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154" y="3017345"/>
            <a:ext cx="5410200" cy="2895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5532BC-B069-484D-830B-13727FFAA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830" y="3032033"/>
            <a:ext cx="5372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10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2443</TotalTime>
  <Words>624</Words>
  <Application>Microsoft Office PowerPoint</Application>
  <PresentationFormat>Широкоэкранный</PresentationFormat>
  <Paragraphs>98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Александр Л</dc:creator>
  <cp:lastModifiedBy>Болушева Ольга Александровна</cp:lastModifiedBy>
  <cp:revision>322</cp:revision>
  <dcterms:created xsi:type="dcterms:W3CDTF">2025-02-12T06:29:35Z</dcterms:created>
  <dcterms:modified xsi:type="dcterms:W3CDTF">2026-04-24T09:54:29Z</dcterms:modified>
</cp:coreProperties>
</file>