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C5E0B4"/>
    <a:srgbClr val="C46627"/>
    <a:srgbClr val="F4B9A4"/>
    <a:srgbClr val="7D7D7D"/>
    <a:srgbClr val="C9C9C9"/>
    <a:srgbClr val="FF0D0D"/>
    <a:srgbClr val="CC3300"/>
    <a:srgbClr val="EEEEEE"/>
    <a:srgbClr val="FF47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5" autoAdjust="0"/>
    <p:restoredTop sz="94660"/>
  </p:normalViewPr>
  <p:slideViewPr>
    <p:cSldViewPr snapToGrid="0">
      <p:cViewPr>
        <p:scale>
          <a:sx n="112" d="100"/>
          <a:sy n="112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6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info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leasingstat.ru/lizing-oborudovaniya-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403981" y="672684"/>
            <a:ext cx="7547629" cy="1872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3"/>
              </a:rPr>
              <a:t>НАПИ</a:t>
            </a:r>
            <a:r>
              <a:rPr lang="ru-RU" sz="1100" dirty="0">
                <a:latin typeface="+mj-lt"/>
              </a:rPr>
              <a:t>, за январь-март 2026 года в финансовый лизинг было выдано 32,6 тыс. ед. оборудования, что на 37,7% больше, чем годом ранее, когда было выдано 23,7 тыс. </a:t>
            </a:r>
            <a:r>
              <a:rPr lang="ru-RU" sz="1100">
                <a:latin typeface="+mj-lt"/>
              </a:rPr>
              <a:t>ед.</a:t>
            </a:r>
            <a:endParaRPr lang="ru-RU" sz="1100" dirty="0">
              <a:latin typeface="+mj-lt"/>
            </a:endParaRPr>
          </a:p>
          <a:p>
            <a:pPr algn="just">
              <a:spcAft>
                <a:spcPts val="1000"/>
              </a:spcAft>
            </a:pPr>
            <a:r>
              <a:rPr lang="ru-RU" sz="1100" dirty="0">
                <a:latin typeface="+mj-lt"/>
              </a:rPr>
              <a:t>Наибольшую положительную динамику </a:t>
            </a:r>
            <a:r>
              <a:rPr lang="ru-RU" sz="1100" dirty="0">
                <a:latin typeface="+mj-lt"/>
                <a:hlinkClick r:id="rId4"/>
              </a:rPr>
              <a:t>выдачи в лизинг</a:t>
            </a:r>
            <a:r>
              <a:rPr lang="ru-RU" sz="1100" dirty="0">
                <a:latin typeface="+mj-lt"/>
              </a:rPr>
              <a:t>  показали сегменты оборудования для пищевой промышленности, вкл. холодильное и оборудование для ресторанов (+484,7%), грузоподъемного оборудования (+210,8%), телекоммуникационного оборудования, оргтехники, компьютеров (+169,2%) и медицинской техники и фармацевтического оборудования (+121,5%). Меньше подрос лизинг энергетического (+93,3%), сельскохозяйственного (+29,9%), насосного оборудования (+</a:t>
            </a:r>
            <a:r>
              <a:rPr lang="ru-RU" sz="1100">
                <a:latin typeface="+mj-lt"/>
              </a:rPr>
              <a:t>7,4%).  </a:t>
            </a:r>
            <a:endParaRPr lang="ru-RU" sz="1100" dirty="0">
              <a:latin typeface="+mj-lt"/>
            </a:endParaRPr>
          </a:p>
          <a:p>
            <a:pPr algn="just">
              <a:spcAft>
                <a:spcPts val="1000"/>
              </a:spcAft>
            </a:pPr>
            <a:r>
              <a:rPr lang="ru-RU" sz="1100" dirty="0">
                <a:latin typeface="+mj-lt"/>
              </a:rPr>
              <a:t>При этом в первом квартале текущего года сократилась выдача в лизинг оборудования для </a:t>
            </a:r>
            <a:r>
              <a:rPr lang="ru-RU" sz="1100" dirty="0" err="1">
                <a:latin typeface="+mj-lt"/>
              </a:rPr>
              <a:t>нефте</a:t>
            </a:r>
            <a:r>
              <a:rPr lang="ru-RU" sz="1100" dirty="0">
                <a:latin typeface="+mj-lt"/>
              </a:rPr>
              <a:t>- и газодобычи и переработки (-45,8%) и промышленного оборудования (-33,4%).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384891" y="277017"/>
            <a:ext cx="75476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Два сегмента лизинга оборудования сократились в 1 кв</a:t>
            </a: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2026 г.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FC9A686-AD77-47CA-816C-FF6B671DFB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84891" y="2602104"/>
            <a:ext cx="7677150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948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3065</TotalTime>
  <Words>142</Words>
  <Application>Microsoft Office PowerPoint</Application>
  <PresentationFormat>Экран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367</cp:revision>
  <cp:lastPrinted>2025-07-03T06:37:59Z</cp:lastPrinted>
  <dcterms:created xsi:type="dcterms:W3CDTF">2022-08-09T13:01:09Z</dcterms:created>
  <dcterms:modified xsi:type="dcterms:W3CDTF">2026-04-29T09:10:17Z</dcterms:modified>
</cp:coreProperties>
</file>