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94C"/>
    <a:srgbClr val="00B050"/>
    <a:srgbClr val="FF4747"/>
    <a:srgbClr val="FF5050"/>
    <a:srgbClr val="28659C"/>
    <a:srgbClr val="FDF0E7"/>
    <a:srgbClr val="E8EEF8"/>
    <a:srgbClr val="EEF7E9"/>
    <a:srgbClr val="669E40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7" autoAdjust="0"/>
    <p:restoredTop sz="94660"/>
  </p:normalViewPr>
  <p:slideViewPr>
    <p:cSldViewPr snapToGrid="0">
      <p:cViewPr>
        <p:scale>
          <a:sx n="98" d="100"/>
          <a:sy n="98" d="100"/>
        </p:scale>
        <p:origin x="215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dilery/dilerskie-seti-lyogkih-kommercheskih-avtomobilej-v-rossi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E7C6188-558A-40B0-93F8-97B1CCC30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884" y="2087537"/>
            <a:ext cx="7981950" cy="4714875"/>
          </a:xfrm>
          <a:prstGeom prst="rect">
            <a:avLst/>
          </a:prstGeom>
        </p:spPr>
      </p:pic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1316" y="656376"/>
            <a:ext cx="7661921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 обновило отчет по </a:t>
            </a:r>
            <a:r>
              <a:rPr lang="ru-RU" sz="1100" dirty="0">
                <a:latin typeface="+mj-lt"/>
                <a:hlinkClick r:id="rId4"/>
              </a:rPr>
              <a:t>дилерским и сервисным центрам легких коммерческих автомобилей</a:t>
            </a:r>
            <a:r>
              <a:rPr lang="ru-RU" sz="1100" dirty="0">
                <a:latin typeface="+mj-lt"/>
              </a:rPr>
              <a:t>* в первом квартале 2026 года</a:t>
            </a:r>
            <a:r>
              <a:rPr lang="ru-RU" sz="1100">
                <a:latin typeface="+mj-lt"/>
              </a:rPr>
              <a:t>.  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сравнению с четвертым кварталом 2025 года количество авторизованных точек продаж выросло на 17 ед. (+1,2%). Количество авторизованных сервисных центров, напротив, сократилось на 13 ед. (-0,6%). Число точек продаж в первом квартале текущего года составило 1,4 тыс. ед., а сервисных центров – 2,1 тыс. ед. 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Число официальных точек продаж китайских брендов за квартал выросло на 26 ед. (+4,1%) и составило 0,7 тыс. ед. Их доля достигла 47,3% (+1,3 </a:t>
            </a:r>
            <a:r>
              <a:rPr lang="ru-RU" sz="1100" dirty="0" err="1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.). Количество сервисных центров выросло на 11 ед. до 0,7 тыс. ед. Доля составила 32,9% (+0,8 </a:t>
            </a:r>
            <a:r>
              <a:rPr lang="ru-RU" sz="1100" dirty="0" err="1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.).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748242-CA8B-4481-9013-A380476B502B}"/>
              </a:ext>
            </a:extLst>
          </p:cNvPr>
          <p:cNvSpPr/>
          <p:nvPr/>
        </p:nvSpPr>
        <p:spPr>
          <a:xfrm>
            <a:off x="2854295" y="283831"/>
            <a:ext cx="60741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alt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916042" y="303009"/>
            <a:ext cx="7065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сервисных центров 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сократилось за квартал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DD9C0-72E7-4B88-B657-57244C8003E5}"/>
              </a:ext>
            </a:extLst>
          </p:cNvPr>
          <p:cNvSpPr txBox="1"/>
          <p:nvPr/>
        </p:nvSpPr>
        <p:spPr>
          <a:xfrm>
            <a:off x="693532" y="6300298"/>
            <a:ext cx="35237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>
                <a:latin typeface="+mj-lt"/>
              </a:rPr>
              <a:t>* автомобили с полной массой до 6 т включительно, в т.ч. пикапы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509824" y="51472"/>
            <a:ext cx="7472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2600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2167</TotalTime>
  <Words>158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248</cp:revision>
  <cp:lastPrinted>2024-07-30T06:19:06Z</cp:lastPrinted>
  <dcterms:created xsi:type="dcterms:W3CDTF">2022-08-09T13:01:09Z</dcterms:created>
  <dcterms:modified xsi:type="dcterms:W3CDTF">2026-04-06T07:36:31Z</dcterms:modified>
</cp:coreProperties>
</file>