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944"/>
    <a:srgbClr val="FF7C80"/>
    <a:srgbClr val="C6E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14" autoAdjust="0"/>
    <p:restoredTop sz="94660"/>
  </p:normalViewPr>
  <p:slideViewPr>
    <p:cSldViewPr snapToGrid="0">
      <p:cViewPr>
        <p:scale>
          <a:sx n="100" d="100"/>
          <a:sy n="100" d="100"/>
        </p:scale>
        <p:origin x="1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rynok-korporativnyh-avtomobilej/rynok-korporativnyh-avtomobilej-2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181475" y="5876799"/>
            <a:ext cx="4705489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7929DD-4D32-4F5B-BAAD-99677942E4B7}"/>
              </a:ext>
            </a:extLst>
          </p:cNvPr>
          <p:cNvSpPr txBox="1"/>
          <p:nvPr/>
        </p:nvSpPr>
        <p:spPr>
          <a:xfrm>
            <a:off x="1427148" y="981201"/>
            <a:ext cx="7459816" cy="4403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 за январь-март 2026 года было продано 36,1 тыс. ед. новых корпоративных легковых автомобилей, что на 10,8% меньше, чем годом ранее. Также с начала года было реализовано 28,4 тыс. ед. подержанных легковушек, что больше результатов 2025 года на 6,2%. Общие </a:t>
            </a:r>
            <a:r>
              <a:rPr lang="ru-RU" sz="1200" dirty="0">
                <a:latin typeface="+mj-lt"/>
                <a:hlinkClick r:id="rId4"/>
              </a:rPr>
              <a:t>корпоративные продажи </a:t>
            </a:r>
            <a:r>
              <a:rPr lang="ru-RU" sz="1200" dirty="0">
                <a:latin typeface="+mj-lt"/>
              </a:rPr>
              <a:t>легковых автомобилей в январе-марте текущего года сократились на </a:t>
            </a:r>
            <a:r>
              <a:rPr lang="ru-RU" sz="1200">
                <a:latin typeface="+mj-lt"/>
              </a:rPr>
              <a:t>4,0%.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В сегменте новых легковых автомобилей было продано 15,6 тыс. ед. китайских машин (43,2% от всех продаж) и 15,1 тыс. ед. российских (41,7%). Более 60% реализованных автомобилей как китайских, так и российских брендов были 2025 </a:t>
            </a:r>
            <a:r>
              <a:rPr lang="ru-RU" sz="1200" dirty="0" err="1">
                <a:latin typeface="+mj-lt"/>
              </a:rPr>
              <a:t>г.в</a:t>
            </a:r>
            <a:r>
              <a:rPr lang="ru-RU" sz="1200" dirty="0">
                <a:latin typeface="+mj-lt"/>
              </a:rPr>
              <a:t>. На автомобили 2026 </a:t>
            </a:r>
            <a:r>
              <a:rPr lang="ru-RU" sz="1200" dirty="0" err="1">
                <a:latin typeface="+mj-lt"/>
              </a:rPr>
              <a:t>г.в</a:t>
            </a:r>
            <a:r>
              <a:rPr lang="ru-RU" sz="1200" dirty="0">
                <a:latin typeface="+mj-lt"/>
              </a:rPr>
              <a:t>. в продажах китайских машин пришлось 13,7%, в российских – </a:t>
            </a:r>
            <a:r>
              <a:rPr lang="ru-RU" sz="1200">
                <a:latin typeface="+mj-lt"/>
              </a:rPr>
              <a:t>29,9%.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В сегменте подержанных легковых автомобилей на долю машин 2022-2025 годов выпуска приходится почти половина рынка – 45,6%. В структуре продаж китайских автомобилей на долю «свежих» подержанных легковушек пришлось 98,2%. В структуре продаж российских машин эта доля составила </a:t>
            </a:r>
            <a:r>
              <a:rPr lang="ru-RU" sz="1200">
                <a:latin typeface="+mj-lt"/>
              </a:rPr>
              <a:t>48,7%.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Активнее всего в январе-марте 2026 продавались подержанные автомобили 2023 </a:t>
            </a:r>
            <a:r>
              <a:rPr lang="ru-RU" sz="1200" dirty="0" err="1">
                <a:latin typeface="+mj-lt"/>
              </a:rPr>
              <a:t>г.в</a:t>
            </a:r>
            <a:r>
              <a:rPr lang="ru-RU" sz="1200" dirty="0">
                <a:latin typeface="+mj-lt"/>
              </a:rPr>
              <a:t>. (18,7% от всех продаж) и 2024 </a:t>
            </a:r>
            <a:r>
              <a:rPr lang="ru-RU" sz="1200" dirty="0" err="1">
                <a:latin typeface="+mj-lt"/>
              </a:rPr>
              <a:t>г.в</a:t>
            </a:r>
            <a:r>
              <a:rPr lang="ru-RU" sz="1200" dirty="0">
                <a:latin typeface="+mj-lt"/>
              </a:rPr>
              <a:t>. (14,1%). Автомобили 2023 </a:t>
            </a:r>
            <a:r>
              <a:rPr lang="ru-RU" sz="1200" dirty="0" err="1">
                <a:latin typeface="+mj-lt"/>
              </a:rPr>
              <a:t>г.в</a:t>
            </a:r>
            <a:r>
              <a:rPr lang="ru-RU" sz="1200" dirty="0">
                <a:latin typeface="+mj-lt"/>
              </a:rPr>
              <a:t>. и 2024 </a:t>
            </a:r>
            <a:r>
              <a:rPr lang="ru-RU" sz="1200" dirty="0" err="1">
                <a:latin typeface="+mj-lt"/>
              </a:rPr>
              <a:t>г.в</a:t>
            </a:r>
            <a:r>
              <a:rPr lang="ru-RU" sz="1200" dirty="0">
                <a:latin typeface="+mj-lt"/>
              </a:rPr>
              <a:t>. лидируют и в продажах легковушек китайских ( 52,9% и 29,5%) и российских (16,1% и 19,4%) брендов.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744092" y="76200"/>
            <a:ext cx="7035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spc="-3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 каких годов выпуска лидируют </a:t>
            </a:r>
            <a:endParaRPr lang="en-US" sz="1600" spc="-3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spc="-3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корпоративных продажах российских и китайских легковушек</a:t>
            </a:r>
            <a:endParaRPr lang="ru-RU" sz="1600" spc="-3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1CC04F-A835-425F-9918-8DB20DC2E6D8}"/>
              </a:ext>
            </a:extLst>
          </p:cNvPr>
          <p:cNvSpPr txBox="1"/>
          <p:nvPr/>
        </p:nvSpPr>
        <p:spPr>
          <a:xfrm>
            <a:off x="-2525283" y="2616877"/>
            <a:ext cx="14228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/>
              <a:t>#НАПИ_легковые_авто</a:t>
            </a:r>
          </a:p>
          <a:p>
            <a:r>
              <a:rPr lang="ru-RU" sz="900"/>
              <a:t>#НАПИ_продажи</a:t>
            </a:r>
          </a:p>
        </p:txBody>
      </p:sp>
    </p:spTree>
    <p:extLst>
      <p:ext uri="{BB962C8B-B14F-4D97-AF65-F5344CB8AC3E}">
        <p14:creationId xmlns:p14="http://schemas.microsoft.com/office/powerpoint/2010/main" val="1101025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035538" y="9449056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0813BE5-F241-4996-B1E3-BB5CA0583F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087" y="657225"/>
            <a:ext cx="7877175" cy="613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1195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</TotalTime>
  <Words>279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59</cp:revision>
  <dcterms:created xsi:type="dcterms:W3CDTF">2022-08-09T13:01:09Z</dcterms:created>
  <dcterms:modified xsi:type="dcterms:W3CDTF">2026-04-16T09:46:33Z</dcterms:modified>
</cp:coreProperties>
</file>