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7A1"/>
    <a:srgbClr val="33CDC7"/>
    <a:srgbClr val="587DD0"/>
    <a:srgbClr val="6C8DD5"/>
    <a:srgbClr val="4573D5"/>
    <a:srgbClr val="1D7471"/>
    <a:srgbClr val="2A4580"/>
    <a:srgbClr val="201F1F"/>
    <a:srgbClr val="F24040"/>
    <a:srgbClr val="F4D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>
        <p:scale>
          <a:sx n="100" d="100"/>
          <a:sy n="100" d="100"/>
        </p:scale>
        <p:origin x="21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948905" y="343604"/>
            <a:ext cx="8041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spc="-3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15-летняя </a:t>
            </a:r>
            <a:r>
              <a:rPr lang="en-US" sz="1400" spc="-3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LADA PRIORA</a:t>
            </a:r>
            <a:r>
              <a:rPr lang="ru-RU" sz="1400" spc="-3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стала самым продаваемым подержанным автомобилем в 1 кв. 2026</a:t>
            </a:r>
            <a:endParaRPr lang="ru-RU" sz="1400" spc="-3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46630" y="752069"/>
            <a:ext cx="7697370" cy="19730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январь-март 2026 года было продано 1,3 млн ед. подержанных легковых автомобилей. Из них 24,6% пришлось на автомобили российских брендов (0,3 млн ед.), а 75,4% – на иномарки (0,9 млн </a:t>
            </a:r>
            <a:r>
              <a:rPr lang="ru-RU" sz="1100">
                <a:latin typeface="+mj-lt"/>
              </a:rPr>
              <a:t>ед.).</a:t>
            </a:r>
            <a:endParaRPr lang="ru-RU" sz="1100" dirty="0">
              <a:latin typeface="+mj-lt"/>
            </a:endParaRPr>
          </a:p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ТОП-10 наиболее продаваемых подержанных легковых автомобилей возглавила 15-летняя </a:t>
            </a:r>
            <a:r>
              <a:rPr lang="en-US" sz="1100" dirty="0">
                <a:latin typeface="+mj-lt"/>
              </a:rPr>
              <a:t>LADA PRIORA</a:t>
            </a:r>
            <a:r>
              <a:rPr lang="ru-RU" sz="1100" dirty="0">
                <a:latin typeface="+mj-lt"/>
              </a:rPr>
              <a:t>. Стоит отметить, что марка </a:t>
            </a:r>
            <a:r>
              <a:rPr lang="en-US" sz="1100" dirty="0">
                <a:latin typeface="+mj-lt"/>
              </a:rPr>
              <a:t>LADA</a:t>
            </a:r>
            <a:r>
              <a:rPr lang="ru-RU" sz="1100" dirty="0">
                <a:latin typeface="+mj-lt"/>
              </a:rPr>
              <a:t> заняла все десять позиций списка. Самым возрастным автомобилем из топа оказалась 19-летняя </a:t>
            </a:r>
            <a:r>
              <a:rPr lang="en-US" sz="1100" dirty="0">
                <a:latin typeface="+mj-lt"/>
              </a:rPr>
              <a:t>LADA SAMARA</a:t>
            </a:r>
            <a:r>
              <a:rPr lang="ru-RU" sz="1100" dirty="0">
                <a:latin typeface="+mj-lt"/>
              </a:rPr>
              <a:t>, самым молодым – двухлетняя </a:t>
            </a:r>
            <a:r>
              <a:rPr lang="en-US" sz="1100" dirty="0">
                <a:latin typeface="+mj-lt"/>
              </a:rPr>
              <a:t>LADA </a:t>
            </a:r>
            <a:r>
              <a:rPr lang="en-US" sz="1100">
                <a:latin typeface="+mj-lt"/>
              </a:rPr>
              <a:t>GRANTA</a:t>
            </a:r>
            <a:r>
              <a:rPr lang="ru-RU" sz="1100">
                <a:latin typeface="+mj-lt"/>
              </a:rPr>
              <a:t>.</a:t>
            </a:r>
            <a:endParaRPr lang="ru-RU" sz="1100" dirty="0">
              <a:latin typeface="+mj-lt"/>
            </a:endParaRPr>
          </a:p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Наиболее </a:t>
            </a:r>
            <a:r>
              <a:rPr lang="ru-RU" sz="1100" dirty="0">
                <a:latin typeface="+mj-lt"/>
                <a:hlinkClick r:id="rId3"/>
              </a:rPr>
              <a:t>продаваемым автомобилем </a:t>
            </a:r>
            <a:r>
              <a:rPr lang="ru-RU" sz="1100" dirty="0">
                <a:latin typeface="+mj-lt"/>
              </a:rPr>
              <a:t>среди подержанных иномарок в первом квартале текущего года стал 18-летний </a:t>
            </a:r>
            <a:r>
              <a:rPr lang="en-US" sz="1100" dirty="0">
                <a:latin typeface="+mj-lt"/>
              </a:rPr>
              <a:t>FORD FOCUS</a:t>
            </a:r>
            <a:r>
              <a:rPr lang="ru-RU" sz="1100" dirty="0">
                <a:latin typeface="+mj-lt"/>
              </a:rPr>
              <a:t>. В ТОП-10 также вошли </a:t>
            </a:r>
            <a:r>
              <a:rPr lang="en-US" sz="1100" dirty="0">
                <a:latin typeface="+mj-lt"/>
              </a:rPr>
              <a:t>HYUNDAI SOLARIS </a:t>
            </a:r>
            <a:r>
              <a:rPr lang="ru-RU" sz="1100" dirty="0">
                <a:latin typeface="+mj-lt"/>
              </a:rPr>
              <a:t>и </a:t>
            </a:r>
            <a:r>
              <a:rPr lang="en-US" sz="1100" dirty="0">
                <a:latin typeface="+mj-lt"/>
              </a:rPr>
              <a:t>KIA RIO </a:t>
            </a:r>
            <a:r>
              <a:rPr lang="ru-RU" sz="1100" dirty="0">
                <a:latin typeface="+mj-lt"/>
              </a:rPr>
              <a:t>разных годов выпуска. Самым старым автомобилем в списке оказался 19-летний </a:t>
            </a:r>
            <a:r>
              <a:rPr lang="en-US" sz="1100" dirty="0">
                <a:latin typeface="+mj-lt"/>
              </a:rPr>
              <a:t>FORD FOCUS</a:t>
            </a:r>
            <a:r>
              <a:rPr lang="ru-RU" sz="1100" dirty="0">
                <a:latin typeface="+mj-lt"/>
              </a:rPr>
              <a:t>, а самым молодым стала 7-летняя </a:t>
            </a:r>
            <a:r>
              <a:rPr lang="en-US" sz="1100" dirty="0">
                <a:latin typeface="+mj-lt"/>
              </a:rPr>
              <a:t>KIA RIO</a:t>
            </a:r>
            <a:r>
              <a:rPr lang="ru-RU" sz="1100" dirty="0">
                <a:latin typeface="+mj-lt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845890" y="1037331"/>
            <a:ext cx="1486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#</a:t>
            </a:r>
            <a:r>
              <a:rPr lang="ru-RU" sz="1000" dirty="0" err="1"/>
              <a:t>НАПИ_легковые_авто</a:t>
            </a:r>
            <a:endParaRPr lang="ru-RU" sz="1000" dirty="0"/>
          </a:p>
          <a:p>
            <a:r>
              <a:rPr lang="ru-RU" sz="1000" dirty="0"/>
              <a:t>#</a:t>
            </a:r>
            <a:r>
              <a:rPr lang="ru-RU" sz="1000" dirty="0" err="1"/>
              <a:t>НАПИ_продажи</a:t>
            </a:r>
            <a:endParaRPr lang="ru-RU" sz="10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468FEE5-ED51-4CC4-A260-B68C0D4F69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6937" y="2825798"/>
            <a:ext cx="6448425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3303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1674</TotalTime>
  <Words>155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246</cp:revision>
  <cp:lastPrinted>2025-02-13T07:23:18Z</cp:lastPrinted>
  <dcterms:created xsi:type="dcterms:W3CDTF">2022-08-09T13:01:09Z</dcterms:created>
  <dcterms:modified xsi:type="dcterms:W3CDTF">2026-04-27T08:29:52Z</dcterms:modified>
</cp:coreProperties>
</file>