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64" r:id="rId2"/>
    <p:sldId id="265" r:id="rId3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Болушева Ольга Александровна" initials="БОА" lastIdx="1" clrIdx="0">
    <p:extLst>
      <p:ext uri="{19B8F6BF-5375-455C-9EA6-DF929625EA0E}">
        <p15:presenceInfo xmlns:p15="http://schemas.microsoft.com/office/powerpoint/2012/main" userId="Болушева Ольга Александровн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C9B1"/>
    <a:srgbClr val="F3B7A7"/>
    <a:srgbClr val="F19A8B"/>
    <a:srgbClr val="FF6E25"/>
    <a:srgbClr val="FF874B"/>
    <a:srgbClr val="F5C1B1"/>
    <a:srgbClr val="EE806E"/>
    <a:srgbClr val="C46627"/>
    <a:srgbClr val="F4B9A4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65" autoAdjust="0"/>
    <p:restoredTop sz="94660"/>
  </p:normalViewPr>
  <p:slideViewPr>
    <p:cSldViewPr snapToGrid="0">
      <p:cViewPr>
        <p:scale>
          <a:sx n="100" d="100"/>
          <a:sy n="100" d="100"/>
        </p:scale>
        <p:origin x="2880" y="1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9D8339-4C8B-4BE1-A0E4-1EDD43411295}" type="datetimeFigureOut">
              <a:rPr lang="ru-RU" smtClean="0"/>
              <a:t>27.03.2026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6431"/>
            <a:ext cx="543814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93331D-7C21-4B88-8FF2-BA4427CE1D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495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70559-0E80-413A-B00B-B373D6B0840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91742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70559-0E80-413A-B00B-B373D6B0840E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00072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leasingstat.ru/lizing-oborudovaniya-2/" TargetMode="External"/><Relationship Id="rId4" Type="http://schemas.openxmlformats.org/officeDocument/2006/relationships/hyperlink" Target="http://www.napinfo.ru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TextBox 147">
            <a:hlinkClick r:id="rId3"/>
            <a:extLst>
              <a:ext uri="{FF2B5EF4-FFF2-40B4-BE49-F238E27FC236}">
                <a16:creationId xmlns:a16="http://schemas.microsoft.com/office/drawing/2014/main" id="{367F19FD-A728-244F-A721-C32F573A2B6C}"/>
              </a:ext>
            </a:extLst>
          </p:cNvPr>
          <p:cNvSpPr txBox="1"/>
          <p:nvPr/>
        </p:nvSpPr>
        <p:spPr>
          <a:xfrm>
            <a:off x="4433346" y="5757816"/>
            <a:ext cx="4400590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ru-RU" sz="900" i="1" dirty="0">
                <a:latin typeface="+mj-lt"/>
                <a:cs typeface="Arial" panose="020B0604020202020204" pitchFamily="34" charset="0"/>
              </a:rPr>
              <a:t>Источник: НАПИ (Национальное Агентство Промышленной Информации)</a:t>
            </a:r>
          </a:p>
        </p:txBody>
      </p:sp>
      <p:sp>
        <p:nvSpPr>
          <p:cNvPr id="106" name="Прямоугольник 105">
            <a:extLst>
              <a:ext uri="{FF2B5EF4-FFF2-40B4-BE49-F238E27FC236}">
                <a16:creationId xmlns:a16="http://schemas.microsoft.com/office/drawing/2014/main" id="{6DB82CF0-03FF-4A77-8B47-007315A3F7B4}"/>
              </a:ext>
            </a:extLst>
          </p:cNvPr>
          <p:cNvSpPr/>
          <p:nvPr/>
        </p:nvSpPr>
        <p:spPr>
          <a:xfrm>
            <a:off x="1451826" y="856302"/>
            <a:ext cx="7547629" cy="46803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1200"/>
              </a:spcAft>
            </a:pPr>
            <a:r>
              <a:rPr lang="ru-RU" sz="1200" dirty="0">
                <a:latin typeface="+mj-lt"/>
              </a:rPr>
              <a:t>По данным маркетингового агентства </a:t>
            </a:r>
            <a:r>
              <a:rPr lang="ru-RU" sz="1200" dirty="0">
                <a:latin typeface="+mj-lt"/>
                <a:hlinkClick r:id="rId4"/>
              </a:rPr>
              <a:t>НАПИ</a:t>
            </a:r>
            <a:r>
              <a:rPr lang="ru-RU" sz="1200" dirty="0">
                <a:latin typeface="+mj-lt"/>
              </a:rPr>
              <a:t>, за январь-февраль 2026 года в финансовый лизинг было выдано 21,4 тыс. ед. оборудования, что на 75,8% больше, чем годом ранее, когда было выдано 12,2 тыс. ед. При этом достичь показателей 2024 года (23,1 тыс. ед.) не удалось, результат первых двух месяцев текущего года ниже на </a:t>
            </a:r>
            <a:r>
              <a:rPr lang="ru-RU" sz="1200">
                <a:latin typeface="+mj-lt"/>
              </a:rPr>
              <a:t>7,3%. </a:t>
            </a:r>
            <a:endParaRPr lang="ru-RU" sz="1200" dirty="0">
              <a:latin typeface="+mj-lt"/>
            </a:endParaRP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ru-RU" sz="1200" dirty="0">
                <a:latin typeface="+mj-lt"/>
              </a:rPr>
              <a:t>Наибольшую положительную динамику </a:t>
            </a:r>
            <a:r>
              <a:rPr lang="ru-RU" sz="1200" dirty="0">
                <a:latin typeface="+mj-lt"/>
                <a:hlinkClick r:id="rId5"/>
              </a:rPr>
              <a:t>выдачи в лизинг </a:t>
            </a:r>
            <a:r>
              <a:rPr lang="ru-RU" sz="1200" dirty="0">
                <a:latin typeface="+mj-lt"/>
              </a:rPr>
              <a:t>по итогам двух месяцев 2026 года показали сегменты оборудования для пищевой промышленности, вкл. холодильное и оборудование для ресторанов (984,5%), телекоммуникационного оборудования, оргтехники, компьютеров (369,8%) и медицинской техники и фармацевтического оборудования (173,7%). Чуть меньше подрос лизинг сельскохозяйственного (73,8%), грузоподъемного (58,6%) и промышленного оборудования (</a:t>
            </a:r>
            <a:r>
              <a:rPr lang="ru-RU" sz="1200">
                <a:latin typeface="+mj-lt"/>
              </a:rPr>
              <a:t>14,0%).</a:t>
            </a:r>
            <a:endParaRPr lang="ru-RU" sz="1200" dirty="0">
              <a:latin typeface="+mj-lt"/>
            </a:endParaRP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ru-RU" sz="1200" dirty="0">
                <a:latin typeface="+mj-lt"/>
              </a:rPr>
              <a:t>Стоит отметить, что три сегмента, телекоммуникационное оборудование, оргтехника, компьютеры, энергетическое оборудование и медицинская техника и фармацевтическое оборудование, демонстрировали рост выдачи в лизинг и в январе-феврале 2025 </a:t>
            </a:r>
            <a:r>
              <a:rPr lang="ru-RU" sz="1200">
                <a:latin typeface="+mj-lt"/>
              </a:rPr>
              <a:t>года.</a:t>
            </a:r>
            <a:endParaRPr lang="ru-RU" sz="1200" dirty="0">
              <a:latin typeface="+mj-lt"/>
            </a:endParaRPr>
          </a:p>
          <a:p>
            <a:pPr>
              <a:lnSpc>
                <a:spcPct val="150000"/>
              </a:lnSpc>
              <a:spcAft>
                <a:spcPts val="1200"/>
              </a:spcAft>
            </a:pPr>
            <a:r>
              <a:rPr lang="ru-RU" sz="1200" dirty="0">
                <a:latin typeface="+mj-lt"/>
              </a:rPr>
              <a:t>При этом в текущем году сократилась выдача в лизинг металлообрабатывающего (-40,8%) и энергетического (-36,8%) оборудования, оборудование для </a:t>
            </a:r>
            <a:r>
              <a:rPr lang="ru-RU" sz="1200" dirty="0" err="1">
                <a:latin typeface="+mj-lt"/>
              </a:rPr>
              <a:t>нефте</a:t>
            </a:r>
            <a:r>
              <a:rPr lang="ru-RU" sz="1200" dirty="0">
                <a:latin typeface="+mj-lt"/>
              </a:rPr>
              <a:t>- и газодобычи и переработки (-27,9%) и насосного оборудования (-17,3%).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-1981657" y="1211472"/>
            <a:ext cx="1544012" cy="6001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100" dirty="0"/>
              <a:t>#</a:t>
            </a:r>
            <a:r>
              <a:rPr lang="ru-RU" sz="1100" dirty="0" err="1"/>
              <a:t>НАПИ_оборудование</a:t>
            </a:r>
            <a:endParaRPr lang="ru-RU" sz="1100" dirty="0"/>
          </a:p>
          <a:p>
            <a:r>
              <a:rPr lang="ru-RU" sz="1100" dirty="0"/>
              <a:t>#</a:t>
            </a:r>
            <a:r>
              <a:rPr lang="ru-RU" sz="1100" dirty="0" err="1"/>
              <a:t>НАПИ_лизинг</a:t>
            </a:r>
            <a:endParaRPr lang="ru-RU" sz="1100" dirty="0"/>
          </a:p>
          <a:p>
            <a:r>
              <a:rPr lang="ru-RU" sz="1100" dirty="0"/>
              <a:t>мах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360706" y="296618"/>
            <a:ext cx="64732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два раза вырос лизинг оборудования</a:t>
            </a:r>
            <a:endParaRPr lang="ru-RU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2740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B973756F-4882-4F7D-9911-27C4805919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087" y="280987"/>
            <a:ext cx="7781925" cy="6505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809072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2930</TotalTime>
  <Words>226</Words>
  <Application>Microsoft Office PowerPoint</Application>
  <PresentationFormat>Экран (4:3)</PresentationFormat>
  <Paragraphs>11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343</cp:revision>
  <cp:lastPrinted>2025-07-03T06:37:59Z</cp:lastPrinted>
  <dcterms:created xsi:type="dcterms:W3CDTF">2022-08-09T13:01:09Z</dcterms:created>
  <dcterms:modified xsi:type="dcterms:W3CDTF">2026-03-27T08:20:41Z</dcterms:modified>
</cp:coreProperties>
</file>