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>
        <p:scale>
          <a:sx n="100" d="100"/>
          <a:sy n="100" d="100"/>
        </p:scale>
        <p:origin x="12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4E38B3-0F3A-423A-BC2A-DF60A3015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5460" y="445671"/>
            <a:ext cx="10325100" cy="5743575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387265" y="138777"/>
            <a:ext cx="104966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владения цельнометаллическим фургоном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SOLLERS ATLANT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лизинг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445460" y="599642"/>
            <a:ext cx="6148177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200" dirty="0">
                <a:latin typeface="+mj-lt"/>
              </a:rPr>
              <a:t>Маркетинговое агентство НАПИ проанализировало стоимость владения цельнометаллическим фургоном </a:t>
            </a:r>
            <a:r>
              <a:rPr lang="en-US" sz="1200" dirty="0">
                <a:latin typeface="+mj-lt"/>
              </a:rPr>
              <a:t>SOLLERS ATLANT 2.5T L1H1 1.9D 139PS MT6 RWD SRW</a:t>
            </a:r>
            <a:r>
              <a:rPr lang="ru-RU" sz="1200" dirty="0">
                <a:latin typeface="+mj-lt"/>
              </a:rPr>
              <a:t> с использованием </a:t>
            </a:r>
            <a:r>
              <a:rPr lang="ru-RU" sz="1200" dirty="0">
                <a:latin typeface="+mj-lt"/>
                <a:hlinkClick r:id="rId6"/>
              </a:rPr>
              <a:t>онлайн калькулятора</a:t>
            </a:r>
            <a:r>
              <a:rPr lang="en-US" sz="1200" dirty="0">
                <a:latin typeface="+mj-lt"/>
                <a:hlinkClick r:id="rId6"/>
              </a:rPr>
              <a:t> </a:t>
            </a:r>
            <a:r>
              <a:rPr lang="ru-RU" sz="1200" dirty="0">
                <a:latin typeface="+mj-lt"/>
                <a:hlinkClick r:id="rId6"/>
              </a:rPr>
              <a:t>стоимости владения </a:t>
            </a:r>
            <a:r>
              <a:rPr lang="en-US" sz="1200" dirty="0">
                <a:latin typeface="+mj-lt"/>
                <a:hlinkClick r:id="rId6"/>
              </a:rPr>
              <a:t>DV – </a:t>
            </a:r>
            <a:r>
              <a:rPr lang="en-US" sz="1200">
                <a:latin typeface="+mj-lt"/>
                <a:hlinkClick r:id="rId6"/>
              </a:rPr>
              <a:t>TCO</a:t>
            </a:r>
            <a:r>
              <a:rPr lang="ru-RU" sz="1200">
                <a:latin typeface="+mj-lt"/>
                <a:hlinkClick r:id="rId6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spcAft>
                <a:spcPts val="1000"/>
              </a:spcAft>
            </a:pPr>
            <a:r>
              <a:rPr lang="ru-RU" sz="1200" dirty="0">
                <a:latin typeface="+mj-lt"/>
              </a:rPr>
              <a:t>В качестве собственника выбрано юридическое лицо, эксплуатирующее фургон в Санкт-Петербурге. Срок владения автомобилем – 60 месяцев (5 лет). Среднегодовой пробег – 100 тыс. км. Используются всесезонные шины </a:t>
            </a:r>
            <a:r>
              <a:rPr lang="en-US" sz="1200" dirty="0">
                <a:latin typeface="+mj-lt"/>
              </a:rPr>
              <a:t>Cordiant</a:t>
            </a:r>
            <a:r>
              <a:rPr lang="ru-RU" sz="1200" dirty="0">
                <a:latin typeface="+mj-lt"/>
              </a:rPr>
              <a:t>, количество смен – 5 раз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 algn="just">
              <a:spcAft>
                <a:spcPts val="1000"/>
              </a:spcAft>
            </a:pPr>
            <a:r>
              <a:rPr lang="ru-RU" sz="1200" dirty="0">
                <a:latin typeface="+mj-lt"/>
              </a:rPr>
              <a:t>Фургон приобретается в лизинг. Срок договора лизинга составляет 3 года, ставка – 22%, первоначальный взнос – </a:t>
            </a:r>
            <a:r>
              <a:rPr lang="ru-RU" sz="1200">
                <a:latin typeface="+mj-lt"/>
              </a:rPr>
              <a:t>30%.</a:t>
            </a:r>
            <a:endParaRPr lang="ru-RU" sz="1200" dirty="0">
              <a:latin typeface="+mj-lt"/>
            </a:endParaRPr>
          </a:p>
          <a:p>
            <a:pPr algn="just">
              <a:spcAft>
                <a:spcPts val="1000"/>
              </a:spcAft>
            </a:pPr>
            <a:r>
              <a:rPr lang="ru-RU" sz="1200" dirty="0">
                <a:latin typeface="+mj-lt"/>
              </a:rPr>
              <a:t>Стоимость владения рассчитывается с учетом потери стоимости.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442" y="5507350"/>
            <a:ext cx="658425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9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120</Words>
  <Application>Microsoft Office PowerPoint</Application>
  <PresentationFormat>Широкоэкранный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114</cp:revision>
  <dcterms:created xsi:type="dcterms:W3CDTF">2025-02-12T06:29:35Z</dcterms:created>
  <dcterms:modified xsi:type="dcterms:W3CDTF">2026-03-06T11:50:22Z</dcterms:modified>
</cp:coreProperties>
</file>