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1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6" autoAdjust="0"/>
    <p:restoredTop sz="94660"/>
  </p:normalViewPr>
  <p:slideViewPr>
    <p:cSldViewPr snapToGrid="0">
      <p:cViewPr>
        <p:scale>
          <a:sx n="96" d="100"/>
          <a:sy n="96" d="100"/>
        </p:scale>
        <p:origin x="126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064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it-resheniya-po-analizu-avtomobilnogo-rynka/dv-tco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6690395-E478-4BEE-9441-34F934F533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8579" y="565810"/>
            <a:ext cx="10525125" cy="6029325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3167920" y="136850"/>
            <a:ext cx="885925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</a:rPr>
              <a:t>Стоимость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владения цельнометаллическим фургоном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DONGFENG K 32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в лизинг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A95B35-FB97-4F4C-9541-866C515281A9}"/>
              </a:ext>
            </a:extLst>
          </p:cNvPr>
          <p:cNvSpPr txBox="1"/>
          <p:nvPr/>
        </p:nvSpPr>
        <p:spPr>
          <a:xfrm>
            <a:off x="1388580" y="565810"/>
            <a:ext cx="6797888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Маркетинговое агентство НАПИ проанализировало стоимость владения цельнометаллическим фургоном </a:t>
            </a:r>
            <a:r>
              <a:rPr lang="en-US" sz="1100" dirty="0">
                <a:latin typeface="+mj-lt"/>
              </a:rPr>
              <a:t>DONGFENG K 32 </a:t>
            </a:r>
            <a:r>
              <a:rPr lang="ru-RU" sz="1100" dirty="0">
                <a:latin typeface="+mj-lt"/>
              </a:rPr>
              <a:t>с использованием </a:t>
            </a:r>
            <a:r>
              <a:rPr lang="ru-RU" sz="1100" dirty="0">
                <a:latin typeface="+mj-lt"/>
                <a:hlinkClick r:id="rId6"/>
              </a:rPr>
              <a:t>онлайн калькулятора</a:t>
            </a:r>
            <a:r>
              <a:rPr lang="en-US" sz="1100" dirty="0">
                <a:latin typeface="+mj-lt"/>
                <a:hlinkClick r:id="rId6"/>
              </a:rPr>
              <a:t> </a:t>
            </a:r>
            <a:r>
              <a:rPr lang="ru-RU" sz="1100" dirty="0">
                <a:latin typeface="+mj-lt"/>
                <a:hlinkClick r:id="rId6"/>
              </a:rPr>
              <a:t>стоимости владения </a:t>
            </a:r>
            <a:r>
              <a:rPr lang="en-US" sz="1100" dirty="0">
                <a:latin typeface="+mj-lt"/>
                <a:hlinkClick r:id="rId6"/>
              </a:rPr>
              <a:t>DV – </a:t>
            </a:r>
            <a:r>
              <a:rPr lang="en-US" sz="1100">
                <a:latin typeface="+mj-lt"/>
                <a:hlinkClick r:id="rId6"/>
              </a:rPr>
              <a:t>TCO</a:t>
            </a:r>
            <a:r>
              <a:rPr lang="ru-RU" sz="1100">
                <a:latin typeface="+mj-lt"/>
                <a:hlinkClick r:id="rId6"/>
              </a:rPr>
              <a:t>.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В качестве собственника выбрано юридическое лицо, эксплуатирующее фургон в Москве. Срок владения автомобилем – 36 месяцев (3 года). Среднегодовой пробег – 60 тыс. км. Используются всесезонные шины </a:t>
            </a:r>
            <a:r>
              <a:rPr lang="en-US" sz="1100" dirty="0">
                <a:latin typeface="+mj-lt"/>
              </a:rPr>
              <a:t>Cordiant</a:t>
            </a:r>
            <a:r>
              <a:rPr lang="ru-RU" sz="1100" dirty="0">
                <a:latin typeface="+mj-lt"/>
              </a:rPr>
              <a:t>, количество смен – 3 раза</a:t>
            </a:r>
            <a:r>
              <a:rPr lang="ru-RU" sz="1100">
                <a:latin typeface="+mj-lt"/>
              </a:rPr>
              <a:t>. 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Фургон приобретается в лизинг. Срок договора лизинга составляет 3 года, ставка – 26%, первоначальный взнос – </a:t>
            </a:r>
            <a:r>
              <a:rPr lang="ru-RU" sz="1100">
                <a:latin typeface="+mj-lt"/>
              </a:rPr>
              <a:t>15%.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Дополнительные расходы, запчасти – это затраты на запчасти и работы, не входящие в регламентные ТО и </a:t>
            </a:r>
            <a:r>
              <a:rPr lang="ru-RU" sz="1100">
                <a:latin typeface="+mj-lt"/>
              </a:rPr>
              <a:t>ТР.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Стоимость владения рассчитывается с учетом потери стоимости.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4327" y="5612125"/>
            <a:ext cx="658425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4965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127</Words>
  <Application>Microsoft Office PowerPoint</Application>
  <PresentationFormat>Широкоэкранный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114</cp:revision>
  <dcterms:created xsi:type="dcterms:W3CDTF">2025-02-12T06:29:35Z</dcterms:created>
  <dcterms:modified xsi:type="dcterms:W3CDTF">2026-03-20T12:38:39Z</dcterms:modified>
</cp:coreProperties>
</file>