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BF0"/>
    <a:srgbClr val="F9F5F5"/>
    <a:srgbClr val="E13A23"/>
    <a:srgbClr val="F4F0F0"/>
    <a:srgbClr val="E8F0F0"/>
    <a:srgbClr val="F1F4F5"/>
    <a:srgbClr val="E7EBED"/>
    <a:srgbClr val="E5EFEA"/>
    <a:srgbClr val="E6F2EE"/>
    <a:srgbClr val="E5FF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58" autoAdjust="0"/>
    <p:restoredTop sz="94660"/>
  </p:normalViewPr>
  <p:slideViewPr>
    <p:cSldViewPr snapToGrid="0">
      <p:cViewPr>
        <p:scale>
          <a:sx n="98" d="100"/>
          <a:sy n="98" d="100"/>
        </p:scale>
        <p:origin x="1980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marketing-rynka-avtozapchastej/monitoring-tsen-na-shiny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2"/>
          <p:cNvSpPr txBox="1">
            <a:spLocks/>
          </p:cNvSpPr>
          <p:nvPr/>
        </p:nvSpPr>
        <p:spPr>
          <a:xfrm>
            <a:off x="1916042" y="226614"/>
            <a:ext cx="7012423" cy="4307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9150" y="765262"/>
            <a:ext cx="815289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ru-RU" sz="1200">
                <a:solidFill>
                  <a:srgbClr val="212121"/>
                </a:solidFill>
                <a:latin typeface="+mj-lt"/>
              </a:rPr>
              <a:t>                  Маркетинговое </a:t>
            </a:r>
            <a:r>
              <a:rPr lang="ru-RU" sz="1200" dirty="0">
                <a:solidFill>
                  <a:srgbClr val="212121"/>
                </a:solidFill>
                <a:latin typeface="+mj-lt"/>
              </a:rPr>
              <a:t>агентство </a:t>
            </a:r>
            <a:r>
              <a:rPr lang="ru-RU" sz="1200" dirty="0">
                <a:solidFill>
                  <a:srgbClr val="212121"/>
                </a:solidFill>
                <a:latin typeface="+mj-lt"/>
                <a:hlinkClick r:id="rId2"/>
              </a:rPr>
              <a:t>НАПИ</a:t>
            </a:r>
            <a:r>
              <a:rPr lang="en-US" sz="1200" dirty="0">
                <a:solidFill>
                  <a:srgbClr val="212121"/>
                </a:solidFill>
                <a:latin typeface="+mj-lt"/>
              </a:rPr>
              <a:t> </a:t>
            </a:r>
            <a:r>
              <a:rPr lang="ru-RU" sz="1200" dirty="0">
                <a:solidFill>
                  <a:srgbClr val="212121"/>
                </a:solidFill>
                <a:latin typeface="+mj-lt"/>
              </a:rPr>
              <a:t>проанализировало </a:t>
            </a:r>
            <a:r>
              <a:rPr lang="ru-RU" sz="1200" dirty="0">
                <a:solidFill>
                  <a:srgbClr val="212121"/>
                </a:solidFill>
                <a:latin typeface="+mj-lt"/>
                <a:hlinkClick r:id="rId3"/>
              </a:rPr>
              <a:t>динамику средних цен на новые шины</a:t>
            </a:r>
            <a:r>
              <a:rPr lang="ru-RU" sz="1200" dirty="0">
                <a:solidFill>
                  <a:srgbClr val="212121"/>
                </a:solidFill>
                <a:latin typeface="+mj-lt"/>
              </a:rPr>
              <a:t> </a:t>
            </a:r>
            <a:r>
              <a:rPr lang="ru-RU" sz="1200" dirty="0" err="1">
                <a:solidFill>
                  <a:srgbClr val="212121"/>
                </a:solidFill>
                <a:latin typeface="+mj-lt"/>
              </a:rPr>
              <a:t>непремиального</a:t>
            </a:r>
            <a:r>
              <a:rPr lang="ru-RU" sz="1200" dirty="0">
                <a:solidFill>
                  <a:srgbClr val="212121"/>
                </a:solidFill>
                <a:latin typeface="+mj-lt"/>
              </a:rPr>
              <a:t> ценового сегмента для легковых автомобилей</a:t>
            </a:r>
            <a:r>
              <a:rPr lang="ru-RU" sz="1200">
                <a:solidFill>
                  <a:srgbClr val="212121"/>
                </a:solidFill>
                <a:latin typeface="+mj-lt"/>
              </a:rPr>
              <a:t>. </a:t>
            </a:r>
          </a:p>
          <a:p>
            <a:pPr algn="just" fontAlgn="t">
              <a:spcAft>
                <a:spcPts val="600"/>
              </a:spcAft>
            </a:pPr>
            <a:r>
              <a:rPr lang="ru-RU" sz="1200">
                <a:solidFill>
                  <a:srgbClr val="212121"/>
                </a:solidFill>
                <a:latin typeface="+mj-lt"/>
              </a:rPr>
              <a:t>За год, с февраля 2025 по февраль 2026 года, средняя цена на не</a:t>
            </a:r>
            <a:r>
              <a:rPr lang="ru-RU" sz="1200">
                <a:latin typeface="+mj-lt"/>
                <a:cs typeface="Arial" panose="020B0604020202020204" pitchFamily="34" charset="0"/>
              </a:rPr>
              <a:t>премиальные</a:t>
            </a:r>
            <a:r>
              <a:rPr lang="ru-RU" sz="1200">
                <a:solidFill>
                  <a:srgbClr val="212121"/>
                </a:solidFill>
                <a:latin typeface="+mj-lt"/>
              </a:rPr>
              <a:t> зимние шины выросла на 3,1%. В то же время всесезонные шины подешевели на 1,5%, а летние – на 8,5%. </a:t>
            </a:r>
          </a:p>
          <a:p>
            <a:pPr algn="just" fontAlgn="t">
              <a:spcAft>
                <a:spcPts val="600"/>
              </a:spcAft>
            </a:pPr>
            <a:r>
              <a:rPr lang="ru-RU" sz="1200">
                <a:solidFill>
                  <a:srgbClr val="212121"/>
                </a:solidFill>
                <a:latin typeface="+mj-lt"/>
              </a:rPr>
              <a:t>За месяц, с января по февраль текущего года, стоимость непремиальных всесезонных шин увеличилась на 9,1% до 13,2 тыс. рублей. Цена на зимние шины снизилась на 8,6% до 9,9 тыс. рублей, на летние – на 5,3% до 9,8 тыс. рублей.  </a:t>
            </a:r>
            <a:endParaRPr lang="ru-RU" sz="1200" dirty="0">
              <a:solidFill>
                <a:srgbClr val="212121"/>
              </a:solidFill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66108CD-F6AD-46CC-AB1C-CA9C1EFF6451}"/>
              </a:ext>
            </a:extLst>
          </p:cNvPr>
          <p:cNvSpPr txBox="1"/>
          <p:nvPr/>
        </p:nvSpPr>
        <p:spPr>
          <a:xfrm>
            <a:off x="1454290" y="276509"/>
            <a:ext cx="74741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сколько летние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зимние шины подешевели в феврале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80D78B5-2822-419D-81B9-4208F7DE85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150" y="2158390"/>
            <a:ext cx="8058150" cy="461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4885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2515</TotalTime>
  <Words>114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232</cp:revision>
  <cp:lastPrinted>2025-02-04T07:32:20Z</cp:lastPrinted>
  <dcterms:created xsi:type="dcterms:W3CDTF">2022-08-09T13:01:09Z</dcterms:created>
  <dcterms:modified xsi:type="dcterms:W3CDTF">2026-03-13T07:36:39Z</dcterms:modified>
</cp:coreProperties>
</file>