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81" autoAdjust="0"/>
    <p:restoredTop sz="94660"/>
  </p:normalViewPr>
  <p:slideViewPr>
    <p:cSldViewPr snapToGrid="0">
      <p:cViewPr>
        <p:scale>
          <a:sx n="100" d="100"/>
          <a:sy n="100" d="100"/>
        </p:scale>
        <p:origin x="208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elektromobilej-i-gibrid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rynok-korporativnyh-avtomobilej/korporativnyj-park-elektromobilej-i-gibrid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435608" y="631808"/>
            <a:ext cx="7509046" cy="2380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в парке электромобилей на 01.01.2026 насчитывается 83,8 тыс. ед. автомобилей. Из них 70,7 тыс. принадлежат частным владельцам, а 13,1 тыс. – корпоративным.</a:t>
            </a: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Самой популярной моделью у </a:t>
            </a:r>
            <a:r>
              <a:rPr lang="ru-RU" sz="1100" dirty="0">
                <a:latin typeface="+mj-lt"/>
                <a:hlinkClick r:id="rId3"/>
              </a:rPr>
              <a:t>частных владельцев </a:t>
            </a:r>
            <a:r>
              <a:rPr lang="ru-RU" sz="1100" dirty="0">
                <a:latin typeface="+mj-lt"/>
              </a:rPr>
              <a:t>стал </a:t>
            </a:r>
            <a:r>
              <a:rPr lang="en-US" sz="1100" dirty="0">
                <a:latin typeface="+mj-lt"/>
              </a:rPr>
              <a:t>NISSAN LEAF</a:t>
            </a:r>
            <a:r>
              <a:rPr lang="ru-RU" sz="1100" dirty="0">
                <a:latin typeface="+mj-lt"/>
              </a:rPr>
              <a:t>, на него приходится более трети парка частников. В ТОП-5 также вошли модели </a:t>
            </a:r>
            <a:r>
              <a:rPr lang="en-US" sz="1100" dirty="0">
                <a:latin typeface="+mj-lt"/>
              </a:rPr>
              <a:t>ZEEKR 001 </a:t>
            </a:r>
            <a:r>
              <a:rPr lang="ru-RU" sz="1100" dirty="0">
                <a:latin typeface="+mj-lt"/>
              </a:rPr>
              <a:t>(11,6%), </a:t>
            </a:r>
            <a:r>
              <a:rPr lang="en-US" sz="1100" dirty="0">
                <a:latin typeface="+mj-lt"/>
              </a:rPr>
              <a:t>TESLA MODEL 3</a:t>
            </a:r>
            <a:r>
              <a:rPr lang="ru-RU" sz="1100" dirty="0">
                <a:latin typeface="+mj-lt"/>
              </a:rPr>
              <a:t> (4,5%), </a:t>
            </a:r>
            <a:r>
              <a:rPr lang="en-US" sz="1100" dirty="0">
                <a:latin typeface="+mj-lt"/>
              </a:rPr>
              <a:t>VOLKSWAGEN ID.4</a:t>
            </a:r>
            <a:r>
              <a:rPr lang="ru-RU" sz="1100" dirty="0">
                <a:latin typeface="+mj-lt"/>
              </a:rPr>
              <a:t> (3,2%), </a:t>
            </a:r>
            <a:r>
              <a:rPr lang="en-US" sz="1100" dirty="0">
                <a:latin typeface="+mj-lt"/>
              </a:rPr>
              <a:t>TESLA MODEL Y</a:t>
            </a:r>
            <a:r>
              <a:rPr lang="ru-RU" sz="1100" dirty="0">
                <a:latin typeface="+mj-lt"/>
              </a:rPr>
              <a:t> (3,2%).</a:t>
            </a: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Наиболее востребованным </a:t>
            </a:r>
            <a:r>
              <a:rPr lang="ru-RU" sz="1100" dirty="0">
                <a:latin typeface="+mj-lt"/>
                <a:hlinkClick r:id="rId4"/>
              </a:rPr>
              <a:t>электромобилем у корпоративных</a:t>
            </a:r>
            <a:r>
              <a:rPr lang="ru-RU" sz="1100" dirty="0">
                <a:latin typeface="+mj-lt"/>
              </a:rPr>
              <a:t> владельцев стал </a:t>
            </a:r>
            <a:r>
              <a:rPr lang="en-US" sz="1100" dirty="0">
                <a:latin typeface="+mj-lt"/>
              </a:rPr>
              <a:t>MOSKVICH 3E</a:t>
            </a:r>
            <a:r>
              <a:rPr lang="ru-RU" sz="1100" dirty="0">
                <a:latin typeface="+mj-lt"/>
              </a:rPr>
              <a:t>, его доля составила 23,4%. Чуть меньшую долю заняли </a:t>
            </a:r>
            <a:r>
              <a:rPr lang="en-US" sz="1100" dirty="0">
                <a:latin typeface="+mj-lt"/>
              </a:rPr>
              <a:t>EVOLUTE I-PRO</a:t>
            </a:r>
            <a:r>
              <a:rPr lang="ru-RU" sz="1100" dirty="0">
                <a:latin typeface="+mj-lt"/>
              </a:rPr>
              <a:t> (12,2%) и </a:t>
            </a:r>
            <a:r>
              <a:rPr lang="en-US" sz="1100" dirty="0">
                <a:latin typeface="+mj-lt"/>
              </a:rPr>
              <a:t>ZOZEEKR 001 </a:t>
            </a:r>
            <a:r>
              <a:rPr lang="ru-RU" sz="1100" dirty="0">
                <a:latin typeface="+mj-lt"/>
              </a:rPr>
              <a:t>(10,8%). Также в пятерку вошли </a:t>
            </a:r>
            <a:r>
              <a:rPr lang="en-US" sz="1100" dirty="0">
                <a:latin typeface="+mj-lt"/>
              </a:rPr>
              <a:t>AVATR C11</a:t>
            </a:r>
            <a:r>
              <a:rPr lang="ru-RU" sz="1100" dirty="0">
                <a:latin typeface="+mj-lt"/>
              </a:rPr>
              <a:t> (4,3%) и </a:t>
            </a:r>
            <a:r>
              <a:rPr lang="en-US" sz="1100" dirty="0">
                <a:latin typeface="+mj-lt"/>
              </a:rPr>
              <a:t>HONGQI E-HS9</a:t>
            </a:r>
            <a:r>
              <a:rPr lang="ru-RU" sz="1100" dirty="0">
                <a:latin typeface="+mj-lt"/>
              </a:rPr>
              <a:t> (3,9%). </a:t>
            </a: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Стоит отметить, что на ТОП-5 моделей электромобилей и у частных, и у корпоративных владельцев приходится более половины соответствующих парков.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035170" y="269015"/>
            <a:ext cx="7909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spc="-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1400" spc="-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spc="-2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модели приходится половина частного и корпоративного парка электромобилей</a:t>
            </a:r>
            <a:endParaRPr lang="ru-RU" sz="1400" spc="-2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1F7515-2FD2-4978-AB73-BF6CEB3A67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3254" y="3067027"/>
            <a:ext cx="739140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420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</TotalTime>
  <Words>159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117</cp:revision>
  <cp:lastPrinted>2025-07-10T07:52:20Z</cp:lastPrinted>
  <dcterms:created xsi:type="dcterms:W3CDTF">2022-08-09T13:01:09Z</dcterms:created>
  <dcterms:modified xsi:type="dcterms:W3CDTF">2026-03-25T07:36:29Z</dcterms:modified>
</cp:coreProperties>
</file>