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5A8B39"/>
    <a:srgbClr val="70AD47"/>
    <a:srgbClr val="333399"/>
    <a:srgbClr val="666699"/>
    <a:srgbClr val="993366"/>
    <a:srgbClr val="A50021"/>
    <a:srgbClr val="CC3300"/>
    <a:srgbClr val="A6A6A6"/>
    <a:srgbClr val="C55A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>
        <p:scale>
          <a:sx n="100" d="100"/>
          <a:sy n="100" d="100"/>
        </p:scale>
        <p:origin x="2454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rynok-korporativnyh-avtomobilej/park-korporativnyh-avtomobilej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870353" y="309759"/>
            <a:ext cx="71365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1600" kern="12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Китайские легковые </a:t>
            </a:r>
            <a:r>
              <a:rPr lang="ru-RU" sz="1600" kern="120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авто заняли второе </a:t>
            </a:r>
            <a:r>
              <a:rPr lang="ru-RU" sz="1600" kern="12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место по количеству в корпарке</a:t>
            </a:r>
            <a:endParaRPr lang="ru-RU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00776" y="707198"/>
            <a:ext cx="7606146" cy="2316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500"/>
              </a:lnSpc>
              <a:spcAft>
                <a:spcPts val="1200"/>
              </a:spcAft>
            </a:pPr>
            <a:r>
              <a:rPr lang="ru-RU" sz="1200" dirty="0">
                <a:latin typeface="+mj-lt"/>
              </a:rPr>
              <a:t>По данным маркетингового агентства </a:t>
            </a:r>
            <a:r>
              <a:rPr lang="ru-RU" sz="1200" dirty="0">
                <a:latin typeface="+mj-lt"/>
                <a:hlinkClick r:id="rId2"/>
              </a:rPr>
              <a:t>НАПИ</a:t>
            </a:r>
            <a:r>
              <a:rPr lang="ru-RU" sz="1200" dirty="0">
                <a:latin typeface="+mj-lt"/>
              </a:rPr>
              <a:t>, в корпоративном парке легковых автомобилей на 01.01.2026 года </a:t>
            </a:r>
            <a:r>
              <a:rPr lang="ru-RU" sz="1200" dirty="0">
                <a:latin typeface="+mj-lt"/>
                <a:cs typeface="Arial" panose="020B0604020202020204" pitchFamily="34" charset="0"/>
              </a:rPr>
              <a:t>насчитывается 2,4 млн единиц техники</a:t>
            </a:r>
            <a:r>
              <a:rPr lang="ru-RU" sz="1200">
                <a:latin typeface="+mj-lt"/>
                <a:cs typeface="Arial" panose="020B0604020202020204" pitchFamily="34" charset="0"/>
              </a:rPr>
              <a:t>. </a:t>
            </a:r>
            <a:endParaRPr lang="ru-RU" sz="1200" dirty="0">
              <a:latin typeface="+mj-lt"/>
              <a:cs typeface="Arial" panose="020B0604020202020204" pitchFamily="34" charset="0"/>
            </a:endParaRPr>
          </a:p>
          <a:p>
            <a:pPr algn="just">
              <a:lnSpc>
                <a:spcPts val="1500"/>
              </a:lnSpc>
              <a:spcAft>
                <a:spcPts val="1200"/>
              </a:spcAft>
            </a:pPr>
            <a:r>
              <a:rPr lang="ru-RU" sz="1200" dirty="0">
                <a:latin typeface="+mj-lt"/>
                <a:cs typeface="Arial" panose="020B0604020202020204" pitchFamily="34" charset="0"/>
              </a:rPr>
              <a:t>В корпарке преобладают автомобили российских брендов (931 тыс. ед.), на них приходится 39,3% парка. Стоит отметить рост числа китайских автомобилей в корпарке. Несмотря на то, что корпоративные клиенты начали активно приобретать легковые автомобили китайских брендов только в 2023 году, за три года они вышли на второе место по количеству в корпарке (403 тыс. ед.). Доля китайских автомобилей достигла </a:t>
            </a:r>
            <a:r>
              <a:rPr lang="ru-RU" sz="1200">
                <a:latin typeface="+mj-lt"/>
                <a:cs typeface="Arial" panose="020B0604020202020204" pitchFamily="34" charset="0"/>
              </a:rPr>
              <a:t>17%.</a:t>
            </a:r>
            <a:endParaRPr lang="ru-RU" sz="1200" dirty="0">
              <a:latin typeface="+mj-lt"/>
              <a:cs typeface="Arial" panose="020B0604020202020204" pitchFamily="34" charset="0"/>
            </a:endParaRPr>
          </a:p>
          <a:p>
            <a:pPr algn="just">
              <a:lnSpc>
                <a:spcPts val="1500"/>
              </a:lnSpc>
              <a:spcAft>
                <a:spcPts val="1200"/>
              </a:spcAft>
            </a:pPr>
            <a:r>
              <a:rPr lang="ru-RU" sz="1200" dirty="0">
                <a:latin typeface="+mj-lt"/>
                <a:cs typeface="Arial" panose="020B0604020202020204" pitchFamily="34" charset="0"/>
              </a:rPr>
              <a:t>Доля японских и немецких </a:t>
            </a:r>
            <a:r>
              <a:rPr lang="ru-RU" sz="1200" dirty="0">
                <a:latin typeface="+mj-lt"/>
                <a:cs typeface="Arial" panose="020B0604020202020204" pitchFamily="34" charset="0"/>
                <a:hlinkClick r:id="rId3"/>
              </a:rPr>
              <a:t>легковых автомобилей в корпарке</a:t>
            </a:r>
            <a:r>
              <a:rPr lang="ru-RU" sz="1200" dirty="0">
                <a:latin typeface="+mj-lt"/>
                <a:cs typeface="Arial" panose="020B0604020202020204" pitchFamily="34" charset="0"/>
              </a:rPr>
              <a:t> составила 11,4% (270 тыс. ед.) и 10% (237 тыс. ед.) соответственно. Чуть меньшая доля приходится на автомобили корейских брендов – 8% (190 тыс. ед.). Также в корпарке насчитывается 111 тыс. ед. легковых автомобилей американских брендов (4,7% парка), 102 тыс. ед. – французских (4,3%), 61 тыс. ед. – чешских (2,6%).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-2262402" y="4992706"/>
            <a:ext cx="1317990" cy="7355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900" dirty="0"/>
              <a:t>#</a:t>
            </a:r>
            <a:r>
              <a:rPr lang="ru-RU" sz="900" dirty="0" err="1"/>
              <a:t>НАПИ_легковые_авто</a:t>
            </a:r>
            <a:endParaRPr lang="ru-RU" sz="9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900" dirty="0"/>
              <a:t>#</a:t>
            </a:r>
            <a:r>
              <a:rPr lang="ru-RU" sz="900" dirty="0" err="1"/>
              <a:t>НАПИ_парк_техники</a:t>
            </a:r>
            <a:endParaRPr lang="ru-RU" sz="9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900" dirty="0"/>
              <a:t>МАХ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DCDB794-7C05-4897-A642-D66D982931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60574" y="3082358"/>
            <a:ext cx="6686550" cy="3676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56479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</TotalTime>
  <Words>197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42</cp:revision>
  <dcterms:created xsi:type="dcterms:W3CDTF">2022-08-09T13:01:09Z</dcterms:created>
  <dcterms:modified xsi:type="dcterms:W3CDTF">2026-03-02T08:35:25Z</dcterms:modified>
</cp:coreProperties>
</file>