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6914"/>
    <a:srgbClr val="C55A11"/>
    <a:srgbClr val="D547D5"/>
    <a:srgbClr val="F3CDF3"/>
    <a:srgbClr val="D235D2"/>
    <a:srgbClr val="F7DDF7"/>
    <a:srgbClr val="E17BE1"/>
    <a:srgbClr val="6C006C"/>
    <a:srgbClr val="D25FD2"/>
    <a:srgbClr val="2F76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62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42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tseny-na-avtomobili/tseny-na-novye-avtobusy/" TargetMode="External"/><Relationship Id="rId2" Type="http://schemas.openxmlformats.org/officeDocument/2006/relationships/hyperlink" Target="http://www.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401497" y="651573"/>
            <a:ext cx="7417456" cy="1195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6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,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за год, с февраля 2025 по февраль 2026 года, средняя </a:t>
            </a:r>
            <a:r>
              <a:rPr lang="ru-RU" sz="1100" dirty="0">
                <a:latin typeface="+mj-lt"/>
                <a:hlinkClick r:id="rId3"/>
              </a:rPr>
              <a:t>цена на новые автобусы</a:t>
            </a:r>
            <a:r>
              <a:rPr lang="ru-RU" sz="1100" dirty="0">
                <a:latin typeface="+mj-lt"/>
              </a:rPr>
              <a:t>* выросла на 206,5 тыс. рублей (+1,8%). За месяц, с января по февраль 2026 года, средняя цена увеличилась на 5,9% до 11,5 млн рублей.</a:t>
            </a:r>
          </a:p>
          <a:p>
            <a:pPr algn="just">
              <a:lnSpc>
                <a:spcPts val="1600"/>
              </a:lnSpc>
              <a:spcAft>
                <a:spcPts val="600"/>
              </a:spcAft>
            </a:pPr>
            <a:r>
              <a:rPr lang="ru-RU" sz="1100" dirty="0">
                <a:latin typeface="+mj-lt"/>
              </a:rPr>
              <a:t>За год изменились средние цены на новые автобусы ряда китайских брендов. Так, стоимость </a:t>
            </a:r>
            <a:r>
              <a:rPr lang="en-US" sz="1100" dirty="0">
                <a:latin typeface="+mj-lt"/>
              </a:rPr>
              <a:t>FOTON</a:t>
            </a:r>
            <a:r>
              <a:rPr lang="ru-RU" sz="1100" dirty="0">
                <a:latin typeface="+mj-lt"/>
              </a:rPr>
              <a:t> снизилась на 4,3%, </a:t>
            </a:r>
            <a:r>
              <a:rPr lang="en-US" sz="1100" dirty="0">
                <a:latin typeface="+mj-lt"/>
              </a:rPr>
              <a:t>YUTONG</a:t>
            </a:r>
            <a:r>
              <a:rPr lang="ru-RU" sz="1100" dirty="0">
                <a:latin typeface="+mj-lt"/>
              </a:rPr>
              <a:t> – на 4,0%, </a:t>
            </a:r>
            <a:r>
              <a:rPr lang="en-US" sz="1100" dirty="0">
                <a:latin typeface="+mj-lt"/>
              </a:rPr>
              <a:t>ZHONG TONG </a:t>
            </a:r>
            <a:r>
              <a:rPr lang="ru-RU" sz="1100" dirty="0">
                <a:latin typeface="+mj-lt"/>
              </a:rPr>
              <a:t>– на 1,6%. При этом на 5,1% выросла средняя цена </a:t>
            </a:r>
            <a:r>
              <a:rPr lang="en-US" sz="1100" dirty="0">
                <a:latin typeface="+mj-lt"/>
              </a:rPr>
              <a:t>HIGER</a:t>
            </a:r>
            <a:r>
              <a:rPr lang="ru-RU" sz="1100" dirty="0">
                <a:latin typeface="+mj-lt"/>
              </a:rPr>
              <a:t>, а на 1,1% – </a:t>
            </a:r>
            <a:r>
              <a:rPr lang="en-US" sz="1100" dirty="0">
                <a:latin typeface="+mj-lt"/>
              </a:rPr>
              <a:t>GOLDEN</a:t>
            </a:r>
            <a:r>
              <a:rPr lang="ru-RU" sz="1100" dirty="0">
                <a:latin typeface="+mj-lt"/>
              </a:rPr>
              <a:t> </a:t>
            </a:r>
            <a:r>
              <a:rPr lang="en-US" sz="1100" dirty="0">
                <a:latin typeface="+mj-lt"/>
              </a:rPr>
              <a:t>DRAGON</a:t>
            </a:r>
            <a:r>
              <a:rPr lang="ru-RU" sz="1100" dirty="0">
                <a:latin typeface="+mj-lt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-1796968" y="1175109"/>
            <a:ext cx="1164566" cy="5900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#</a:t>
            </a:r>
            <a:r>
              <a:rPr lang="ru-RU" sz="800" dirty="0" err="1"/>
              <a:t>НАПИ_автобусы</a:t>
            </a:r>
            <a:endParaRPr lang="ru-RU" sz="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#</a:t>
            </a:r>
            <a:r>
              <a:rPr lang="ru-RU" sz="800" dirty="0" err="1"/>
              <a:t>НАПИ_цены</a:t>
            </a:r>
            <a:br>
              <a:rPr lang="ru-RU" sz="800" dirty="0"/>
            </a:br>
            <a:r>
              <a:rPr lang="ru-RU" sz="800" dirty="0"/>
              <a:t>МАХ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782069" y="265688"/>
            <a:ext cx="69345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Какие китайские автобусы подорожали за год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189A6A-C095-4091-8142-409EE39F3BF0}"/>
              </a:ext>
            </a:extLst>
          </p:cNvPr>
          <p:cNvSpPr txBox="1"/>
          <p:nvPr/>
        </p:nvSpPr>
        <p:spPr>
          <a:xfrm>
            <a:off x="677439" y="6361480"/>
            <a:ext cx="22092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* </a:t>
            </a:r>
            <a:r>
              <a:rPr lang="ru-RU" sz="900" i="1" dirty="0"/>
              <a:t>не включают цены на микроавтобусы</a:t>
            </a:r>
            <a:endParaRPr lang="en-US" sz="900" i="1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1F8C7BD-E073-40CD-8B92-1AF73AB7C2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1497" y="1894103"/>
            <a:ext cx="7515225" cy="486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562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1373</TotalTime>
  <Words>124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182</cp:revision>
  <cp:lastPrinted>2025-02-13T07:23:18Z</cp:lastPrinted>
  <dcterms:created xsi:type="dcterms:W3CDTF">2022-08-09T13:01:09Z</dcterms:created>
  <dcterms:modified xsi:type="dcterms:W3CDTF">2026-03-06T10:19:22Z</dcterms:modified>
</cp:coreProperties>
</file>