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F67B"/>
    <a:srgbClr val="4BC98D"/>
    <a:srgbClr val="EB701D"/>
    <a:srgbClr val="FF6011"/>
    <a:srgbClr val="FF9966"/>
    <a:srgbClr val="CC3300"/>
    <a:srgbClr val="3FC585"/>
    <a:srgbClr val="9EE2C2"/>
    <a:srgbClr val="AFF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65" autoAdjust="0"/>
    <p:restoredTop sz="94660"/>
  </p:normalViewPr>
  <p:slideViewPr>
    <p:cSldViewPr snapToGrid="0">
      <p:cViewPr>
        <p:scale>
          <a:sx n="100" d="100"/>
          <a:sy n="100" d="100"/>
        </p:scale>
        <p:origin x="106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январь-февраль 2025</a:t>
            </a:r>
          </a:p>
        </c:rich>
      </c:tx>
      <c:layout>
        <c:manualLayout>
          <c:xMode val="edge"/>
          <c:yMode val="edge"/>
          <c:x val="0.28828833333333337"/>
          <c:y val="1.71219135802469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0543944444444445"/>
          <c:y val="0.11975185185185185"/>
          <c:w val="0.79617138888888905"/>
          <c:h val="0.88024814814814811"/>
        </c:manualLayout>
      </c:layout>
      <c:doughnut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7BA-4B39-A452-F872ED1622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BA-4B39-A452-F872ED1622DC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7BA-4B39-A452-F872ED1622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7BA-4B39-A452-F872ED1622DC}"/>
              </c:ext>
            </c:extLst>
          </c:dPt>
          <c:dPt>
            <c:idx val="4"/>
            <c:bubble3D val="0"/>
            <c:spPr>
              <a:solidFill>
                <a:srgbClr val="99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7BA-4B39-A452-F872ED1622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7BA-4B39-A452-F872ED1622DC}"/>
              </c:ext>
            </c:extLst>
          </c:dPt>
          <c:dPt>
            <c:idx val="6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7BA-4B39-A452-F872ED1622DC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7BA-4B39-A452-F872ED1622D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7BA-4B39-A452-F872ED1622D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7BA-4B39-A452-F872ED1622D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77BA-4B39-A452-F872ED1622D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7BA-4B39-A452-F872ED1622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Лист1!$K$13:$K$20</c:f>
              <c:strCache>
                <c:ptCount val="8"/>
                <c:pt idx="0">
                  <c:v>новый</c:v>
                </c:pt>
                <c:pt idx="1">
                  <c:v>до 3 лет</c:v>
                </c:pt>
                <c:pt idx="2">
                  <c:v>4-6 лет</c:v>
                </c:pt>
                <c:pt idx="3">
                  <c:v>7-10 лет</c:v>
                </c:pt>
                <c:pt idx="4">
                  <c:v>11-15 лет</c:v>
                </c:pt>
                <c:pt idx="5">
                  <c:v>16-20 лет</c:v>
                </c:pt>
                <c:pt idx="6">
                  <c:v>старше 20 лет</c:v>
                </c:pt>
                <c:pt idx="7">
                  <c:v>l</c:v>
                </c:pt>
              </c:strCache>
            </c:strRef>
          </c:cat>
          <c:val>
            <c:numRef>
              <c:f>Лист1!$L$13:$L$20</c:f>
              <c:numCache>
                <c:formatCode>0.0%</c:formatCode>
                <c:ptCount val="8"/>
                <c:pt idx="0">
                  <c:v>0.21748490860737052</c:v>
                </c:pt>
                <c:pt idx="1">
                  <c:v>4.4971646474453682E-2</c:v>
                </c:pt>
                <c:pt idx="2">
                  <c:v>8.5834494209689444E-2</c:v>
                </c:pt>
                <c:pt idx="3">
                  <c:v>0.10149577159581803</c:v>
                </c:pt>
                <c:pt idx="4">
                  <c:v>0.19713791211110643</c:v>
                </c:pt>
                <c:pt idx="5">
                  <c:v>0.17943630658392784</c:v>
                </c:pt>
                <c:pt idx="6">
                  <c:v>0.17363896041763408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7BA-4B39-A452-F872ED1622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8.4940555555555561E-2"/>
          <c:y val="0.66719783950617273"/>
          <c:w val="0.85183083333333331"/>
          <c:h val="0.229909876543209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85000"/>
        </a:sysClr>
      </a:solidFill>
    </a:ln>
    <a:effectLst/>
  </c:spPr>
  <c:txPr>
    <a:bodyPr/>
    <a:lstStyle/>
    <a:p>
      <a:pPr>
        <a:defRPr sz="105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январь-февраль 2026</a:t>
            </a:r>
          </a:p>
        </c:rich>
      </c:tx>
      <c:layout>
        <c:manualLayout>
          <c:xMode val="edge"/>
          <c:yMode val="edge"/>
          <c:x val="0.28770888888888885"/>
          <c:y val="1.81586419753086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0012583333333333"/>
          <c:y val="0.12132530864197531"/>
          <c:w val="0.79020527777777783"/>
          <c:h val="0.87800586419753091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BE-457D-941A-D84D5493D6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BE-457D-941A-D84D5493D620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BE-457D-941A-D84D5493D62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BE-457D-941A-D84D5493D620}"/>
              </c:ext>
            </c:extLst>
          </c:dPt>
          <c:dPt>
            <c:idx val="4"/>
            <c:bubble3D val="0"/>
            <c:spPr>
              <a:solidFill>
                <a:srgbClr val="99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9BE-457D-941A-D84D5493D62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9BE-457D-941A-D84D5493D620}"/>
              </c:ext>
            </c:extLst>
          </c:dPt>
          <c:dPt>
            <c:idx val="6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9BE-457D-941A-D84D5493D620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9BE-457D-941A-D84D5493D62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9BE-457D-941A-D84D5493D62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9BE-457D-941A-D84D5493D62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59BE-457D-941A-D84D5493D62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BE-457D-941A-D84D5493D6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Лист1!$K$28:$K$35</c:f>
              <c:strCache>
                <c:ptCount val="8"/>
                <c:pt idx="0">
                  <c:v>новый</c:v>
                </c:pt>
                <c:pt idx="1">
                  <c:v>до 3 лет</c:v>
                </c:pt>
                <c:pt idx="2">
                  <c:v>4-6 лет</c:v>
                </c:pt>
                <c:pt idx="3">
                  <c:v>7-10 лет</c:v>
                </c:pt>
                <c:pt idx="4">
                  <c:v>11-15 лет</c:v>
                </c:pt>
                <c:pt idx="5">
                  <c:v>16-20 лет</c:v>
                </c:pt>
                <c:pt idx="6">
                  <c:v>старше 20 лет</c:v>
                </c:pt>
                <c:pt idx="7">
                  <c:v>l</c:v>
                </c:pt>
              </c:strCache>
            </c:strRef>
          </c:cat>
          <c:val>
            <c:numRef>
              <c:f>Лист1!$L$28:$L$35</c:f>
              <c:numCache>
                <c:formatCode>0.0%</c:formatCode>
                <c:ptCount val="8"/>
                <c:pt idx="0">
                  <c:v>0.18925612776496711</c:v>
                </c:pt>
                <c:pt idx="1">
                  <c:v>6.8408916218293619E-2</c:v>
                </c:pt>
                <c:pt idx="2">
                  <c:v>9.1690152873857719E-2</c:v>
                </c:pt>
                <c:pt idx="3">
                  <c:v>0.12732086429242462</c:v>
                </c:pt>
                <c:pt idx="4">
                  <c:v>0.19250149457682125</c:v>
                </c:pt>
                <c:pt idx="5">
                  <c:v>0.16857118455888634</c:v>
                </c:pt>
                <c:pt idx="6">
                  <c:v>0.16225125971474935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9BE-457D-941A-D84D5493D6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8.8058888888888895E-2"/>
          <c:y val="0.66753024691358021"/>
          <c:w val="0.84138555555555561"/>
          <c:h val="0.228609259259259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85000"/>
        </a:sysClr>
      </a:solidFill>
    </a:ln>
    <a:effectLst/>
  </c:spPr>
  <c:txPr>
    <a:bodyPr/>
    <a:lstStyle/>
    <a:p>
      <a:pPr>
        <a:defRPr sz="105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январь-февраль 2025</a:t>
            </a:r>
          </a:p>
        </c:rich>
      </c:tx>
      <c:layout>
        <c:manualLayout>
          <c:xMode val="edge"/>
          <c:yMode val="edge"/>
          <c:x val="0.28828833333333337"/>
          <c:y val="1.71219135802469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0543944444444445"/>
          <c:y val="0.11975185185185185"/>
          <c:w val="0.79617138888888905"/>
          <c:h val="0.88024814814814811"/>
        </c:manualLayout>
      </c:layout>
      <c:doughnut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7BA-4B39-A452-F872ED1622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BA-4B39-A452-F872ED1622DC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7BA-4B39-A452-F872ED1622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7BA-4B39-A452-F872ED1622DC}"/>
              </c:ext>
            </c:extLst>
          </c:dPt>
          <c:dPt>
            <c:idx val="4"/>
            <c:bubble3D val="0"/>
            <c:spPr>
              <a:solidFill>
                <a:srgbClr val="99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7BA-4B39-A452-F872ED1622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7BA-4B39-A452-F872ED1622DC}"/>
              </c:ext>
            </c:extLst>
          </c:dPt>
          <c:dPt>
            <c:idx val="6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7BA-4B39-A452-F872ED1622DC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7BA-4B39-A452-F872ED1622D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7BA-4B39-A452-F872ED1622D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7BA-4B39-A452-F872ED1622D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77BA-4B39-A452-F872ED1622D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7BA-4B39-A452-F872ED1622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Лист1!$K$13:$K$20</c:f>
              <c:strCache>
                <c:ptCount val="8"/>
                <c:pt idx="0">
                  <c:v>новый</c:v>
                </c:pt>
                <c:pt idx="1">
                  <c:v>до 3 лет</c:v>
                </c:pt>
                <c:pt idx="2">
                  <c:v>4-6 лет</c:v>
                </c:pt>
                <c:pt idx="3">
                  <c:v>7-10 лет</c:v>
                </c:pt>
                <c:pt idx="4">
                  <c:v>11-15 лет</c:v>
                </c:pt>
                <c:pt idx="5">
                  <c:v>16-20 лет</c:v>
                </c:pt>
                <c:pt idx="6">
                  <c:v>старше 20 лет</c:v>
                </c:pt>
                <c:pt idx="7">
                  <c:v>l</c:v>
                </c:pt>
              </c:strCache>
            </c:strRef>
          </c:cat>
          <c:val>
            <c:numRef>
              <c:f>Лист1!$L$13:$L$20</c:f>
              <c:numCache>
                <c:formatCode>0.0%</c:formatCode>
                <c:ptCount val="8"/>
                <c:pt idx="0">
                  <c:v>0.21748490860737052</c:v>
                </c:pt>
                <c:pt idx="1">
                  <c:v>4.4971646474453682E-2</c:v>
                </c:pt>
                <c:pt idx="2">
                  <c:v>8.5834494209689444E-2</c:v>
                </c:pt>
                <c:pt idx="3">
                  <c:v>0.10149577159581803</c:v>
                </c:pt>
                <c:pt idx="4">
                  <c:v>0.19713791211110643</c:v>
                </c:pt>
                <c:pt idx="5">
                  <c:v>0.17943630658392784</c:v>
                </c:pt>
                <c:pt idx="6">
                  <c:v>0.17363896041763408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7BA-4B39-A452-F872ED1622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8.4940555555555561E-2"/>
          <c:y val="0.66719783950617273"/>
          <c:w val="0.85183083333333331"/>
          <c:h val="0.229909876543209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85000"/>
        </a:sysClr>
      </a:solidFill>
    </a:ln>
    <a:effectLst/>
  </c:spPr>
  <c:txPr>
    <a:bodyPr/>
    <a:lstStyle/>
    <a:p>
      <a:pPr>
        <a:defRPr sz="105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январь-февраль 2026</a:t>
            </a:r>
          </a:p>
        </c:rich>
      </c:tx>
      <c:layout>
        <c:manualLayout>
          <c:xMode val="edge"/>
          <c:yMode val="edge"/>
          <c:x val="0.28770888888888885"/>
          <c:y val="1.81586419753086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0012583333333333"/>
          <c:y val="0.12132530864197531"/>
          <c:w val="0.79020527777777783"/>
          <c:h val="0.87800586419753091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BE-457D-941A-D84D5493D6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BE-457D-941A-D84D5493D620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BE-457D-941A-D84D5493D62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BE-457D-941A-D84D5493D620}"/>
              </c:ext>
            </c:extLst>
          </c:dPt>
          <c:dPt>
            <c:idx val="4"/>
            <c:bubble3D val="0"/>
            <c:spPr>
              <a:solidFill>
                <a:srgbClr val="99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9BE-457D-941A-D84D5493D62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9BE-457D-941A-D84D5493D620}"/>
              </c:ext>
            </c:extLst>
          </c:dPt>
          <c:dPt>
            <c:idx val="6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9BE-457D-941A-D84D5493D620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9BE-457D-941A-D84D5493D62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9BE-457D-941A-D84D5493D62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9BE-457D-941A-D84D5493D62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59BE-457D-941A-D84D5493D62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BE-457D-941A-D84D5493D6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Лист1!$K$28:$K$35</c:f>
              <c:strCache>
                <c:ptCount val="8"/>
                <c:pt idx="0">
                  <c:v>новый</c:v>
                </c:pt>
                <c:pt idx="1">
                  <c:v>до 3 лет</c:v>
                </c:pt>
                <c:pt idx="2">
                  <c:v>4-6 лет</c:v>
                </c:pt>
                <c:pt idx="3">
                  <c:v>7-10 лет</c:v>
                </c:pt>
                <c:pt idx="4">
                  <c:v>11-15 лет</c:v>
                </c:pt>
                <c:pt idx="5">
                  <c:v>16-20 лет</c:v>
                </c:pt>
                <c:pt idx="6">
                  <c:v>старше 20 лет</c:v>
                </c:pt>
                <c:pt idx="7">
                  <c:v>l</c:v>
                </c:pt>
              </c:strCache>
            </c:strRef>
          </c:cat>
          <c:val>
            <c:numRef>
              <c:f>Лист1!$L$28:$L$35</c:f>
              <c:numCache>
                <c:formatCode>0.0%</c:formatCode>
                <c:ptCount val="8"/>
                <c:pt idx="0">
                  <c:v>0.18925612776496711</c:v>
                </c:pt>
                <c:pt idx="1">
                  <c:v>6.8408916218293619E-2</c:v>
                </c:pt>
                <c:pt idx="2">
                  <c:v>9.1690152873857719E-2</c:v>
                </c:pt>
                <c:pt idx="3">
                  <c:v>0.12732086429242462</c:v>
                </c:pt>
                <c:pt idx="4">
                  <c:v>0.19250149457682125</c:v>
                </c:pt>
                <c:pt idx="5">
                  <c:v>0.16857118455888634</c:v>
                </c:pt>
                <c:pt idx="6">
                  <c:v>0.16225125971474935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9BE-457D-941A-D84D5493D6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8.8058888888888895E-2"/>
          <c:y val="0.66753024691358021"/>
          <c:w val="0.84138555555555561"/>
          <c:h val="0.228609259259259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85000"/>
        </a:sysClr>
      </a:solidFill>
    </a:ln>
    <a:effectLst/>
  </c:spPr>
  <c:txPr>
    <a:bodyPr/>
    <a:lstStyle/>
    <a:p>
      <a:pPr>
        <a:defRPr sz="105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январь-февраль 2025</a:t>
            </a:r>
          </a:p>
        </c:rich>
      </c:tx>
      <c:layout>
        <c:manualLayout>
          <c:xMode val="edge"/>
          <c:yMode val="edge"/>
          <c:x val="0.28828833333333337"/>
          <c:y val="1.71219135802469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0543944444444445"/>
          <c:y val="0.11975185185185185"/>
          <c:w val="0.79617138888888905"/>
          <c:h val="0.88024814814814811"/>
        </c:manualLayout>
      </c:layout>
      <c:doughnut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7BA-4B39-A452-F872ED1622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BA-4B39-A452-F872ED1622DC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7BA-4B39-A452-F872ED1622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7BA-4B39-A452-F872ED1622DC}"/>
              </c:ext>
            </c:extLst>
          </c:dPt>
          <c:dPt>
            <c:idx val="4"/>
            <c:bubble3D val="0"/>
            <c:spPr>
              <a:solidFill>
                <a:srgbClr val="99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7BA-4B39-A452-F872ED1622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7BA-4B39-A452-F872ED1622DC}"/>
              </c:ext>
            </c:extLst>
          </c:dPt>
          <c:dPt>
            <c:idx val="6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7BA-4B39-A452-F872ED1622DC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7BA-4B39-A452-F872ED1622D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7BA-4B39-A452-F872ED1622D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7BA-4B39-A452-F872ED1622D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77BA-4B39-A452-F872ED1622D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7BA-4B39-A452-F872ED1622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Лист1!$K$13:$K$20</c:f>
              <c:strCache>
                <c:ptCount val="8"/>
                <c:pt idx="0">
                  <c:v>новый</c:v>
                </c:pt>
                <c:pt idx="1">
                  <c:v>до 3 лет</c:v>
                </c:pt>
                <c:pt idx="2">
                  <c:v>4-6 лет</c:v>
                </c:pt>
                <c:pt idx="3">
                  <c:v>7-10 лет</c:v>
                </c:pt>
                <c:pt idx="4">
                  <c:v>11-15 лет</c:v>
                </c:pt>
                <c:pt idx="5">
                  <c:v>16-20 лет</c:v>
                </c:pt>
                <c:pt idx="6">
                  <c:v>старше 20 лет</c:v>
                </c:pt>
                <c:pt idx="7">
                  <c:v>l</c:v>
                </c:pt>
              </c:strCache>
            </c:strRef>
          </c:cat>
          <c:val>
            <c:numRef>
              <c:f>Лист1!$L$13:$L$20</c:f>
              <c:numCache>
                <c:formatCode>0.0%</c:formatCode>
                <c:ptCount val="8"/>
                <c:pt idx="0">
                  <c:v>0.21748490860737052</c:v>
                </c:pt>
                <c:pt idx="1">
                  <c:v>4.4971646474453682E-2</c:v>
                </c:pt>
                <c:pt idx="2">
                  <c:v>8.5834494209689444E-2</c:v>
                </c:pt>
                <c:pt idx="3">
                  <c:v>0.10149577159581803</c:v>
                </c:pt>
                <c:pt idx="4">
                  <c:v>0.19713791211110643</c:v>
                </c:pt>
                <c:pt idx="5">
                  <c:v>0.17943630658392784</c:v>
                </c:pt>
                <c:pt idx="6">
                  <c:v>0.17363896041763408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7BA-4B39-A452-F872ED1622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13080166666666668"/>
          <c:y val="0.6750373456790123"/>
          <c:w val="0.77421972222222224"/>
          <c:h val="0.229909876543209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январь-февраль 2026</a:t>
            </a:r>
          </a:p>
        </c:rich>
      </c:tx>
      <c:layout>
        <c:manualLayout>
          <c:xMode val="edge"/>
          <c:yMode val="edge"/>
          <c:x val="0.28770888888888885"/>
          <c:y val="1.81586419753086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0012583333333333"/>
          <c:y val="0.12132530864197531"/>
          <c:w val="0.79020527777777783"/>
          <c:h val="0.87800586419753091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BE-457D-941A-D84D5493D6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BE-457D-941A-D84D5493D620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BE-457D-941A-D84D5493D62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BE-457D-941A-D84D5493D620}"/>
              </c:ext>
            </c:extLst>
          </c:dPt>
          <c:dPt>
            <c:idx val="4"/>
            <c:bubble3D val="0"/>
            <c:spPr>
              <a:solidFill>
                <a:srgbClr val="99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9BE-457D-941A-D84D5493D62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9BE-457D-941A-D84D5493D620}"/>
              </c:ext>
            </c:extLst>
          </c:dPt>
          <c:dPt>
            <c:idx val="6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9BE-457D-941A-D84D5493D620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9BE-457D-941A-D84D5493D62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9BE-457D-941A-D84D5493D62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9BE-457D-941A-D84D5493D62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59BE-457D-941A-D84D5493D62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BE-457D-941A-D84D5493D6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Лист1!$K$28:$K$35</c:f>
              <c:strCache>
                <c:ptCount val="8"/>
                <c:pt idx="0">
                  <c:v>новый</c:v>
                </c:pt>
                <c:pt idx="1">
                  <c:v>до 3 лет</c:v>
                </c:pt>
                <c:pt idx="2">
                  <c:v>4-6 лет</c:v>
                </c:pt>
                <c:pt idx="3">
                  <c:v>7-10 лет</c:v>
                </c:pt>
                <c:pt idx="4">
                  <c:v>11-15 лет</c:v>
                </c:pt>
                <c:pt idx="5">
                  <c:v>16-20 лет</c:v>
                </c:pt>
                <c:pt idx="6">
                  <c:v>старше 20 лет</c:v>
                </c:pt>
                <c:pt idx="7">
                  <c:v>l</c:v>
                </c:pt>
              </c:strCache>
            </c:strRef>
          </c:cat>
          <c:val>
            <c:numRef>
              <c:f>Лист1!$L$28:$L$35</c:f>
              <c:numCache>
                <c:formatCode>0.0%</c:formatCode>
                <c:ptCount val="8"/>
                <c:pt idx="0">
                  <c:v>0.18925612776496711</c:v>
                </c:pt>
                <c:pt idx="1">
                  <c:v>6.8408916218293619E-2</c:v>
                </c:pt>
                <c:pt idx="2">
                  <c:v>9.1690152873857719E-2</c:v>
                </c:pt>
                <c:pt idx="3">
                  <c:v>0.12732086429242462</c:v>
                </c:pt>
                <c:pt idx="4">
                  <c:v>0.19250149457682125</c:v>
                </c:pt>
                <c:pt idx="5">
                  <c:v>0.16857118455888634</c:v>
                </c:pt>
                <c:pt idx="6">
                  <c:v>0.16225125971474935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9BE-457D-941A-D84D5493D6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12686444444444447"/>
          <c:y val="0.67536975308641978"/>
          <c:w val="0.78141333333333329"/>
          <c:h val="0.228609259259259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avtomobilnaya-statistika/avtomobilnaya-statistika/" TargetMode="External"/><Relationship Id="rId5" Type="http://schemas.openxmlformats.org/officeDocument/2006/relationships/hyperlink" Target="https://napinfo.ru/" TargetMode="Externa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319060" y="6557295"/>
            <a:ext cx="43276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kumimoji="0" lang="ko-KR" altLang="en-US" sz="9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481120" y="300705"/>
            <a:ext cx="74646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Как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изменились продажи </a:t>
            </a:r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возрастам в 2026 году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-1433340" y="3429000"/>
            <a:ext cx="1111202" cy="6632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#НАПИ_</a:t>
            </a:r>
            <a:r>
              <a:rPr lang="en-US" sz="1000" dirty="0"/>
              <a:t> LCV </a:t>
            </a:r>
            <a:br>
              <a:rPr lang="en-US" sz="1000" dirty="0"/>
            </a:br>
            <a:r>
              <a:rPr lang="ru-RU" sz="1000" dirty="0">
                <a:latin typeface="+mj-lt"/>
              </a:rPr>
              <a:t>#</a:t>
            </a:r>
            <a:r>
              <a:rPr lang="ru-RU" sz="1000" dirty="0" err="1">
                <a:latin typeface="+mj-lt"/>
              </a:rPr>
              <a:t>НАПИ_продажи</a:t>
            </a:r>
            <a:endParaRPr lang="ru-RU" sz="1000" dirty="0">
              <a:latin typeface="+mj-lt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000" dirty="0">
                <a:latin typeface="+mj-lt"/>
              </a:rPr>
              <a:t>МАХ</a:t>
            </a:r>
          </a:p>
        </p:txBody>
      </p:sp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499059"/>
              </p:ext>
            </p:extLst>
          </p:nvPr>
        </p:nvGraphicFramePr>
        <p:xfrm>
          <a:off x="1494605" y="3202658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Диаграмма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3377468"/>
              </p:ext>
            </p:extLst>
          </p:nvPr>
        </p:nvGraphicFramePr>
        <p:xfrm>
          <a:off x="5294265" y="3202658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500929" y="2834105"/>
            <a:ext cx="73125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по возрастам, 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411155" y="750403"/>
            <a:ext cx="7534618" cy="1969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1050" dirty="0">
                <a:latin typeface="+mj-lt"/>
              </a:rPr>
              <a:t>По данным маркетингового агентства </a:t>
            </a:r>
            <a:r>
              <a:rPr lang="ru-RU" sz="1050" dirty="0">
                <a:latin typeface="+mj-lt"/>
                <a:hlinkClick r:id="rId5"/>
              </a:rPr>
              <a:t>НАПИ</a:t>
            </a:r>
            <a:r>
              <a:rPr lang="ru-RU" sz="1050" dirty="0">
                <a:latin typeface="+mj-lt"/>
              </a:rPr>
              <a:t>, по итогам января-февраля 2026 года продажи новых и подержанных </a:t>
            </a:r>
            <a:r>
              <a:rPr lang="en-US" sz="1050" dirty="0">
                <a:latin typeface="+mj-lt"/>
              </a:rPr>
              <a:t>LCV </a:t>
            </a:r>
            <a:r>
              <a:rPr lang="ru-RU" sz="1050" dirty="0">
                <a:latin typeface="+mj-lt"/>
              </a:rPr>
              <a:t>снизились на 17,6% до 58,5 тыс. </a:t>
            </a:r>
            <a:r>
              <a:rPr lang="ru-RU" sz="1050">
                <a:latin typeface="+mj-lt"/>
              </a:rPr>
              <a:t>ед.</a:t>
            </a:r>
            <a:endParaRPr lang="ru-RU" sz="105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1050" dirty="0">
                <a:latin typeface="+mj-lt"/>
              </a:rPr>
              <a:t>Больше всего сократились продажи новых </a:t>
            </a:r>
            <a:r>
              <a:rPr lang="en-US" sz="1050" dirty="0">
                <a:latin typeface="+mj-lt"/>
              </a:rPr>
              <a:t>LCV</a:t>
            </a:r>
            <a:r>
              <a:rPr lang="ru-RU" sz="1050" dirty="0">
                <a:latin typeface="+mj-lt"/>
              </a:rPr>
              <a:t>– на 28,3% до 11,1 тыс. ед. По сравнению с аналогичным периодом 2025 года меньше было реализовано и </a:t>
            </a:r>
            <a:r>
              <a:rPr lang="en-US" sz="1050" dirty="0">
                <a:latin typeface="+mj-lt"/>
              </a:rPr>
              <a:t>LCV</a:t>
            </a:r>
            <a:r>
              <a:rPr lang="ru-RU" sz="1050" dirty="0">
                <a:latin typeface="+mj-lt"/>
              </a:rPr>
              <a:t> возрастом старше 20 лет (-23,0%), 16-20 лет (-22,6%), 11-15 лет  (-19,6%), 4-6 лет (-12,0%). При этом увеличились продажи подержанных </a:t>
            </a:r>
            <a:r>
              <a:rPr lang="en-US" sz="1050" dirty="0">
                <a:latin typeface="+mj-lt"/>
              </a:rPr>
              <a:t>LCV </a:t>
            </a:r>
            <a:r>
              <a:rPr lang="ru-RU" sz="1050" dirty="0">
                <a:latin typeface="+mj-lt"/>
              </a:rPr>
              <a:t>до 3 лет (+25,3%) и 7-10 лет (+</a:t>
            </a:r>
            <a:r>
              <a:rPr lang="ru-RU" sz="1050">
                <a:latin typeface="+mj-lt"/>
              </a:rPr>
              <a:t>3,3%).</a:t>
            </a:r>
            <a:endParaRPr lang="ru-RU" sz="105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1050" dirty="0">
                <a:latin typeface="+mj-lt"/>
              </a:rPr>
              <a:t>Наибольшая доля продаж в январе-феврале 2026 года пришлась на </a:t>
            </a:r>
            <a:r>
              <a:rPr lang="en-US" sz="1050" dirty="0">
                <a:latin typeface="+mj-lt"/>
              </a:rPr>
              <a:t>LCV</a:t>
            </a:r>
            <a:r>
              <a:rPr lang="ru-RU" sz="1050" dirty="0">
                <a:latin typeface="+mj-lt"/>
              </a:rPr>
              <a:t> возрастом 11-15 лет (19,3%) и на новые (18,9%). Остается существенной доля </a:t>
            </a:r>
            <a:r>
              <a:rPr lang="en-US" sz="1050" dirty="0">
                <a:latin typeface="+mj-lt"/>
              </a:rPr>
              <a:t>LCV</a:t>
            </a:r>
            <a:r>
              <a:rPr lang="ru-RU" sz="1050" dirty="0">
                <a:latin typeface="+mj-lt"/>
              </a:rPr>
              <a:t> старше 20 лет – 16,2%. Наименьшая </a:t>
            </a:r>
            <a:r>
              <a:rPr lang="ru-RU" sz="1050" dirty="0">
                <a:latin typeface="+mj-lt"/>
                <a:hlinkClick r:id="rId6"/>
              </a:rPr>
              <a:t>доля в продажах </a:t>
            </a:r>
            <a:r>
              <a:rPr lang="ru-RU" sz="1050" dirty="0">
                <a:latin typeface="+mj-lt"/>
              </a:rPr>
              <a:t>у </a:t>
            </a:r>
            <a:r>
              <a:rPr lang="en-US" sz="1050" dirty="0">
                <a:latin typeface="+mj-lt"/>
              </a:rPr>
              <a:t>LCV</a:t>
            </a:r>
            <a:r>
              <a:rPr lang="ru-RU" sz="1050" dirty="0">
                <a:latin typeface="+mj-lt"/>
              </a:rPr>
              <a:t> возрастом до 3 лет, она составила 6,8%.</a:t>
            </a:r>
          </a:p>
        </p:txBody>
      </p:sp>
      <p:sp>
        <p:nvSpPr>
          <p:cNvPr id="33" name="TextBox 6"/>
          <p:cNvSpPr txBox="1"/>
          <p:nvPr/>
        </p:nvSpPr>
        <p:spPr>
          <a:xfrm>
            <a:off x="2811588" y="4800044"/>
            <a:ext cx="966034" cy="25673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50" b="1" i="0" u="none" strike="noStrike" dirty="0">
                <a:solidFill>
                  <a:sysClr val="windowText" lastClr="000000"/>
                </a:solidFill>
                <a:effectLst/>
                <a:latin typeface="+mj-lt"/>
                <a:ea typeface="+mn-ea"/>
                <a:cs typeface="+mn-cs"/>
              </a:rPr>
              <a:t>71,1 ТЫС. ШТ.</a:t>
            </a:r>
            <a:endParaRPr lang="ru-RU" sz="105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34" name="TextBox 7"/>
          <p:cNvSpPr txBox="1"/>
          <p:nvPr/>
        </p:nvSpPr>
        <p:spPr>
          <a:xfrm>
            <a:off x="6618429" y="4800043"/>
            <a:ext cx="951671" cy="25673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50" b="1" i="0" u="none" strike="noStrike" dirty="0">
                <a:solidFill>
                  <a:sysClr val="windowText" lastClr="000000"/>
                </a:solidFill>
                <a:effectLst/>
                <a:latin typeface="+mj-lt"/>
                <a:ea typeface="+mn-ea"/>
                <a:cs typeface="+mn-cs"/>
              </a:rPr>
              <a:t>58,5 ТЫС. ШТ.</a:t>
            </a:r>
            <a:endParaRPr lang="ru-RU" sz="1050" b="1" dirty="0">
              <a:solidFill>
                <a:sysClr val="windowText" lastClr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4475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572000" y="5233320"/>
            <a:ext cx="43276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kumimoji="0" lang="ko-KR" altLang="en-US" sz="9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481120" y="300705"/>
            <a:ext cx="74646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Как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изменились продажи </a:t>
            </a:r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возрастам в 2026 году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-1433340" y="3429000"/>
            <a:ext cx="1111202" cy="6632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#НАПИ_</a:t>
            </a:r>
            <a:r>
              <a:rPr lang="en-US" sz="1000" dirty="0"/>
              <a:t> LCV </a:t>
            </a:r>
            <a:br>
              <a:rPr lang="en-US" sz="1000" dirty="0"/>
            </a:br>
            <a:r>
              <a:rPr lang="ru-RU" sz="1000" dirty="0">
                <a:latin typeface="+mj-lt"/>
              </a:rPr>
              <a:t>#</a:t>
            </a:r>
            <a:r>
              <a:rPr lang="ru-RU" sz="1000" dirty="0" err="1">
                <a:latin typeface="+mj-lt"/>
              </a:rPr>
              <a:t>НАПИ_продажи</a:t>
            </a:r>
            <a:endParaRPr lang="ru-RU" sz="1000" dirty="0">
              <a:latin typeface="+mj-lt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000" dirty="0">
                <a:latin typeface="+mj-lt"/>
              </a:rPr>
              <a:t>МАХ</a:t>
            </a:r>
          </a:p>
        </p:txBody>
      </p:sp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141156"/>
              </p:ext>
            </p:extLst>
          </p:nvPr>
        </p:nvGraphicFramePr>
        <p:xfrm>
          <a:off x="1408880" y="1878683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Диаграмма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4471840"/>
              </p:ext>
            </p:extLst>
          </p:nvPr>
        </p:nvGraphicFramePr>
        <p:xfrm>
          <a:off x="5208540" y="1878683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415204" y="1510130"/>
            <a:ext cx="73125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по возрастам, %</a:t>
            </a:r>
          </a:p>
        </p:txBody>
      </p:sp>
      <p:sp>
        <p:nvSpPr>
          <p:cNvPr id="33" name="TextBox 6"/>
          <p:cNvSpPr txBox="1"/>
          <p:nvPr/>
        </p:nvSpPr>
        <p:spPr>
          <a:xfrm>
            <a:off x="2725863" y="3476069"/>
            <a:ext cx="966034" cy="25673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50" b="1" i="0" u="none" strike="noStrike" dirty="0">
                <a:solidFill>
                  <a:sysClr val="windowText" lastClr="000000"/>
                </a:solidFill>
                <a:effectLst/>
                <a:latin typeface="+mj-lt"/>
                <a:ea typeface="+mn-ea"/>
                <a:cs typeface="+mn-cs"/>
              </a:rPr>
              <a:t>71,1 ТЫС. ШТ.</a:t>
            </a:r>
            <a:endParaRPr lang="ru-RU" sz="105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34" name="TextBox 7"/>
          <p:cNvSpPr txBox="1"/>
          <p:nvPr/>
        </p:nvSpPr>
        <p:spPr>
          <a:xfrm>
            <a:off x="6532704" y="3476068"/>
            <a:ext cx="951671" cy="25673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50" b="1" i="0" u="none" strike="noStrike" dirty="0">
                <a:solidFill>
                  <a:sysClr val="windowText" lastClr="000000"/>
                </a:solidFill>
                <a:effectLst/>
                <a:latin typeface="+mj-lt"/>
                <a:ea typeface="+mn-ea"/>
                <a:cs typeface="+mn-cs"/>
              </a:rPr>
              <a:t>58,5 ТЫС. ШТ.</a:t>
            </a:r>
            <a:endParaRPr lang="ru-RU" sz="1050" b="1" dirty="0">
              <a:solidFill>
                <a:sysClr val="windowText" lastClr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9612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3110548" y="5101810"/>
            <a:ext cx="5182851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kumimoji="0" lang="ko-KR" altLang="en-US" sz="1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481120" y="300705"/>
            <a:ext cx="74646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Как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изменились продажи </a:t>
            </a:r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возрастам в 2026 году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-1433340" y="3429000"/>
            <a:ext cx="1111202" cy="6632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#НАПИ_</a:t>
            </a:r>
            <a:r>
              <a:rPr lang="en-US" sz="1000" dirty="0"/>
              <a:t> LCV </a:t>
            </a:r>
            <a:br>
              <a:rPr lang="en-US" sz="1000" dirty="0"/>
            </a:br>
            <a:r>
              <a:rPr lang="ru-RU" sz="1000" dirty="0">
                <a:latin typeface="+mj-lt"/>
              </a:rPr>
              <a:t>#</a:t>
            </a:r>
            <a:r>
              <a:rPr lang="ru-RU" sz="1000" dirty="0" err="1">
                <a:latin typeface="+mj-lt"/>
              </a:rPr>
              <a:t>НАПИ_продажи</a:t>
            </a:r>
            <a:endParaRPr lang="ru-RU" sz="1000" dirty="0">
              <a:latin typeface="+mj-lt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000" dirty="0">
                <a:latin typeface="+mj-lt"/>
              </a:rPr>
              <a:t>МАХ</a:t>
            </a:r>
          </a:p>
        </p:txBody>
      </p:sp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1236531"/>
              </p:ext>
            </p:extLst>
          </p:nvPr>
        </p:nvGraphicFramePr>
        <p:xfrm>
          <a:off x="1609675" y="1849204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Диаграмма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3731"/>
              </p:ext>
            </p:extLst>
          </p:nvPr>
        </p:nvGraphicFramePr>
        <p:xfrm>
          <a:off x="5042477" y="1849204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913021" y="1509969"/>
            <a:ext cx="63803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по возрастам, %</a:t>
            </a:r>
          </a:p>
        </p:txBody>
      </p:sp>
      <p:sp>
        <p:nvSpPr>
          <p:cNvPr id="33" name="TextBox 6"/>
          <p:cNvSpPr txBox="1"/>
          <p:nvPr/>
        </p:nvSpPr>
        <p:spPr>
          <a:xfrm>
            <a:off x="2914186" y="3429000"/>
            <a:ext cx="990977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i="0" u="none" strike="noStrike" dirty="0">
                <a:solidFill>
                  <a:sysClr val="windowText" lastClr="000000"/>
                </a:solidFill>
                <a:effectLst/>
                <a:latin typeface="+mj-lt"/>
                <a:ea typeface="+mn-ea"/>
                <a:cs typeface="+mn-cs"/>
              </a:rPr>
              <a:t>71,1 ТЫС. ШТ.</a:t>
            </a:r>
            <a:endParaRPr lang="ru-RU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34" name="TextBox 7"/>
          <p:cNvSpPr txBox="1"/>
          <p:nvPr/>
        </p:nvSpPr>
        <p:spPr>
          <a:xfrm>
            <a:off x="6346989" y="3429000"/>
            <a:ext cx="990977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i="0" u="none" strike="noStrike" dirty="0">
                <a:solidFill>
                  <a:sysClr val="windowText" lastClr="000000"/>
                </a:solidFill>
                <a:effectLst/>
                <a:latin typeface="+mj-lt"/>
                <a:ea typeface="+mn-ea"/>
                <a:cs typeface="+mn-cs"/>
              </a:rPr>
              <a:t>58,5 ТЫС. ШТ.</a:t>
            </a:r>
            <a:endParaRPr lang="ru-RU" b="1" dirty="0">
              <a:solidFill>
                <a:sysClr val="windowText" lastClr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288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1514</TotalTime>
  <Words>294</Words>
  <Application>Microsoft Office PowerPoint</Application>
  <PresentationFormat>Экран (4:3)</PresentationFormat>
  <Paragraphs>42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204</cp:revision>
  <cp:lastPrinted>2025-03-10T08:02:55Z</cp:lastPrinted>
  <dcterms:created xsi:type="dcterms:W3CDTF">2022-08-09T13:01:09Z</dcterms:created>
  <dcterms:modified xsi:type="dcterms:W3CDTF">2026-03-23T09:00:48Z</dcterms:modified>
</cp:coreProperties>
</file>