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CD5"/>
    <a:srgbClr val="FFFAF3"/>
    <a:srgbClr val="F45A5A"/>
    <a:srgbClr val="FF6565"/>
    <a:srgbClr val="C55A11"/>
    <a:srgbClr val="F8CBAD"/>
    <a:srgbClr val="62983E"/>
    <a:srgbClr val="C0DDAD"/>
    <a:srgbClr val="B2D69A"/>
    <a:srgbClr val="91C4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2" autoAdjust="0"/>
    <p:restoredTop sz="94660"/>
  </p:normalViewPr>
  <p:slideViewPr>
    <p:cSldViewPr snapToGrid="0">
      <p:cViewPr>
        <p:scale>
          <a:sx n="106" d="100"/>
          <a:sy n="106" d="100"/>
        </p:scale>
        <p:origin x="229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avtomobilnaya-statistika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73615" y="690348"/>
            <a:ext cx="754372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в январе 2026 года было продано 14,2 тыс. новых и подержанных грузовых* автомобилей, что на 27,2% меньше, чем годом ранее. </a:t>
            </a:r>
            <a:r>
              <a:rPr lang="ru-RU" sz="1100" dirty="0">
                <a:latin typeface="+mj-lt"/>
                <a:hlinkClick r:id="rId3"/>
              </a:rPr>
              <a:t>Продажи новых грузовиков </a:t>
            </a:r>
            <a:r>
              <a:rPr lang="ru-RU" sz="1100" dirty="0">
                <a:latin typeface="+mj-lt"/>
              </a:rPr>
              <a:t>сократились на 44,3% до 3,1 тыс. ед., а подержанных – на 20,2% до 11,1 тыс. ед. </a:t>
            </a: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</a:rPr>
              <a:t>За год доля новой техники в продажах грузовых автомобилей сократилась с 29% до 22%, доля подержанной увеличилась с 71% до 78%. Доля новой техники </a:t>
            </a:r>
            <a:r>
              <a:rPr lang="ru-RU" sz="1100" dirty="0"/>
              <a:t>упала</a:t>
            </a:r>
            <a:r>
              <a:rPr lang="ru-RU" sz="1100" dirty="0">
                <a:latin typeface="+mj-lt"/>
              </a:rPr>
              <a:t> в продажах марок </a:t>
            </a:r>
            <a:r>
              <a:rPr lang="en-US" sz="1100" dirty="0"/>
              <a:t>SITRAK</a:t>
            </a:r>
            <a:r>
              <a:rPr lang="ru-RU" sz="1100" dirty="0"/>
              <a:t> (-45 </a:t>
            </a:r>
            <a:r>
              <a:rPr lang="ru-RU" sz="1100" dirty="0" err="1"/>
              <a:t>п.п</a:t>
            </a:r>
            <a:r>
              <a:rPr lang="ru-RU" sz="1100" dirty="0"/>
              <a:t>.) и </a:t>
            </a:r>
            <a:r>
              <a:rPr lang="en-US" sz="1100" dirty="0"/>
              <a:t>FAW</a:t>
            </a:r>
            <a:r>
              <a:rPr lang="ru-RU" sz="1100" dirty="0"/>
              <a:t> (-24 </a:t>
            </a:r>
            <a:r>
              <a:rPr lang="ru-RU" sz="1100" dirty="0" err="1"/>
              <a:t>п.п</a:t>
            </a:r>
            <a:r>
              <a:rPr lang="ru-RU" sz="1100" dirty="0"/>
              <a:t>.). Чуть выросла доля новых грузовиков в продажах </a:t>
            </a:r>
            <a:r>
              <a:rPr lang="en-US" sz="1100" dirty="0"/>
              <a:t>MAZ</a:t>
            </a:r>
            <a:r>
              <a:rPr lang="ru-RU" sz="1100" dirty="0"/>
              <a:t> (+2 </a:t>
            </a:r>
            <a:r>
              <a:rPr lang="ru-RU" sz="1100" dirty="0" err="1"/>
              <a:t>п.п</a:t>
            </a:r>
            <a:r>
              <a:rPr lang="ru-RU" sz="1100" dirty="0"/>
              <a:t>.) и </a:t>
            </a:r>
            <a:r>
              <a:rPr lang="en-US" sz="1100" dirty="0"/>
              <a:t>GAZ</a:t>
            </a:r>
            <a:r>
              <a:rPr lang="ru-RU" sz="1100" dirty="0"/>
              <a:t> (+1 </a:t>
            </a:r>
            <a:r>
              <a:rPr lang="ru-RU" sz="1100" dirty="0" err="1"/>
              <a:t>п.п</a:t>
            </a:r>
            <a:r>
              <a:rPr lang="ru-RU" sz="1100" dirty="0"/>
              <a:t>.). Доля новой техники в продажах марки </a:t>
            </a:r>
            <a:r>
              <a:rPr lang="en-US" sz="1100" dirty="0"/>
              <a:t>KAMAZ</a:t>
            </a:r>
            <a:r>
              <a:rPr lang="ru-RU" sz="1100" dirty="0"/>
              <a:t> стабильна – 28%.</a:t>
            </a:r>
            <a:endParaRPr lang="ru-RU" sz="1100" dirty="0">
              <a:latin typeface="+mj-lt"/>
            </a:endParaRPr>
          </a:p>
          <a:p>
            <a:pPr algn="just">
              <a:spcAft>
                <a:spcPts val="600"/>
              </a:spcAft>
            </a:pPr>
            <a:r>
              <a:rPr lang="ru-RU" sz="1100">
                <a:latin typeface="+mj-lt"/>
              </a:rPr>
              <a:t>На 30,1% </a:t>
            </a:r>
            <a:r>
              <a:rPr lang="ru-RU" sz="1100" dirty="0">
                <a:latin typeface="+mj-lt"/>
              </a:rPr>
              <a:t>сократились продажи ТОП-5 марок по продажам новой техники. Доля новой техники в продажах пятерки лидеров сократилась на 9 </a:t>
            </a:r>
            <a:r>
              <a:rPr lang="ru-RU" sz="1100" dirty="0" err="1">
                <a:latin typeface="+mj-lt"/>
              </a:rPr>
              <a:t>п.п</a:t>
            </a:r>
            <a:r>
              <a:rPr lang="ru-RU" sz="1100" dirty="0">
                <a:latin typeface="+mj-lt"/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2551467" y="312754"/>
            <a:ext cx="6465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изменилась доля новой техники в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продажах грузовиков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1319116-1F43-436B-A5F7-4B1ED2840E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739" y="2211309"/>
            <a:ext cx="6467475" cy="45720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F326DF2-E158-443C-B14D-065A2E2B182A}"/>
              </a:ext>
            </a:extLst>
          </p:cNvPr>
          <p:cNvSpPr txBox="1"/>
          <p:nvPr/>
        </p:nvSpPr>
        <p:spPr>
          <a:xfrm>
            <a:off x="669365" y="6360648"/>
            <a:ext cx="225574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 dirty="0">
                <a:latin typeface="+mj-lt"/>
              </a:rPr>
              <a:t>* автомобили с полной массой свыше 6 т</a:t>
            </a:r>
          </a:p>
        </p:txBody>
      </p:sp>
    </p:spTree>
    <p:extLst>
      <p:ext uri="{BB962C8B-B14F-4D97-AF65-F5344CB8AC3E}">
        <p14:creationId xmlns:p14="http://schemas.microsoft.com/office/powerpoint/2010/main" val="37272471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1800</TotalTime>
  <Words>179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316</cp:revision>
  <cp:lastPrinted>2025-02-13T07:23:18Z</cp:lastPrinted>
  <dcterms:created xsi:type="dcterms:W3CDTF">2022-08-09T13:01:09Z</dcterms:created>
  <dcterms:modified xsi:type="dcterms:W3CDTF">2026-03-03T09:04:38Z</dcterms:modified>
</cp:coreProperties>
</file>