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Юлия Смирнова" initials="ЮС" lastIdx="1" clrIdx="0">
    <p:extLst>
      <p:ext uri="{19B8F6BF-5375-455C-9EA6-DF929625EA0E}">
        <p15:presenceInfo xmlns:p15="http://schemas.microsoft.com/office/powerpoint/2012/main" userId="S-1-5-21-383357151-2991069858-1596914116-510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A2F0"/>
    <a:srgbClr val="9788F4"/>
    <a:srgbClr val="7C69F1"/>
    <a:srgbClr val="F2A36E"/>
    <a:srgbClr val="93C571"/>
    <a:srgbClr val="9966FF"/>
    <a:srgbClr val="CC3300"/>
    <a:srgbClr val="D63300"/>
    <a:srgbClr val="FF531D"/>
    <a:srgbClr val="FF7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74" autoAdjust="0"/>
    <p:restoredTop sz="94660"/>
  </p:normalViewPr>
  <p:slideViewPr>
    <p:cSldViewPr snapToGrid="0">
      <p:cViewPr>
        <p:scale>
          <a:sx n="100" d="100"/>
          <a:sy n="100" d="100"/>
        </p:scale>
        <p:origin x="135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singstat.ru/lizing-gruzovyh-avtomobilej-2/" TargetMode="External"/><Relationship Id="rId2" Type="http://schemas.openxmlformats.org/officeDocument/2006/relationships/hyperlink" Target="http://www.napinfo.ru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leasingstat.ru/lizing-avtobusov-2/" TargetMode="External"/><Relationship Id="rId5" Type="http://schemas.openxmlformats.org/officeDocument/2006/relationships/hyperlink" Target="https://leasingstat.ru/lizing-lcv-2/" TargetMode="External"/><Relationship Id="rId4" Type="http://schemas.openxmlformats.org/officeDocument/2006/relationships/hyperlink" Target="https://leasingstat.ru/lizing-pricepov-i-polupricepov-2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68C4DFF0-ECE3-4740-BCD5-22EC7D105B50}"/>
              </a:ext>
            </a:extLst>
          </p:cNvPr>
          <p:cNvSpPr/>
          <p:nvPr/>
        </p:nvSpPr>
        <p:spPr>
          <a:xfrm>
            <a:off x="4348264" y="6545018"/>
            <a:ext cx="4301304" cy="2308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 defTabSz="914400">
              <a:defRPr/>
            </a:pPr>
            <a:r>
              <a:rPr lang="ru-RU" altLang="ko-KR" sz="900" i="1" dirty="0">
                <a:solidFill>
                  <a:prstClr val="black"/>
                </a:solidFill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Источник: НАПИ (</a:t>
            </a:r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Национальное Агентство Промышленной Информации</a:t>
            </a:r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ko-KR" altLang="en-US" sz="900" dirty="0">
              <a:solidFill>
                <a:prstClr val="black"/>
              </a:solidFill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74BF4A5-4E25-40E7-AE1B-F099B9F3018D}"/>
              </a:ext>
            </a:extLst>
          </p:cNvPr>
          <p:cNvSpPr txBox="1"/>
          <p:nvPr/>
        </p:nvSpPr>
        <p:spPr>
          <a:xfrm>
            <a:off x="1425971" y="828936"/>
            <a:ext cx="7550638" cy="508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ru-RU" sz="1200" dirty="0">
                <a:latin typeface="+mj-lt"/>
              </a:rPr>
              <a:t>Маркетинговое агентство </a:t>
            </a:r>
            <a:r>
              <a:rPr lang="ru-RU" sz="1200" dirty="0">
                <a:latin typeface="+mj-lt"/>
                <a:hlinkClick r:id="rId2"/>
              </a:rPr>
              <a:t>НАПИ</a:t>
            </a:r>
            <a:r>
              <a:rPr lang="ru-RU" sz="1200" dirty="0">
                <a:latin typeface="+mj-lt"/>
              </a:rPr>
              <a:t> проанализировало динамику выдачи в лизинг грузовых автомобилей*, прицепов, </a:t>
            </a:r>
            <a:r>
              <a:rPr lang="en-US" sz="1200" dirty="0">
                <a:latin typeface="+mj-lt"/>
              </a:rPr>
              <a:t>LCV</a:t>
            </a:r>
            <a:r>
              <a:rPr lang="ru-RU" sz="1200" dirty="0">
                <a:latin typeface="+mj-lt"/>
              </a:rPr>
              <a:t>** и автобусов в январе-феврале 2024-2026 </a:t>
            </a:r>
            <a:r>
              <a:rPr lang="ru-RU" sz="1200">
                <a:latin typeface="+mj-lt"/>
              </a:rPr>
              <a:t>годов.</a:t>
            </a:r>
            <a:endParaRPr lang="ru-RU" sz="1200" dirty="0">
              <a:latin typeface="+mj-lt"/>
            </a:endParaRP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ru-RU" sz="1200" dirty="0">
                <a:latin typeface="+mj-lt"/>
                <a:hlinkClick r:id="rId3"/>
              </a:rPr>
              <a:t>Лизинг грузовых </a:t>
            </a:r>
            <a:r>
              <a:rPr lang="ru-RU" sz="1200" dirty="0">
                <a:latin typeface="+mj-lt"/>
              </a:rPr>
              <a:t>автомобилей в январе-феврале 2025 года сократился на 44,9% по сравнению с аналогичным периодом 2024 года. В 2026 году показатель снизился еще на 10,6% и составил 6,8 тыс. ед. (3,1 тыс. ед. новых и 3,7 тыс. ед. подержанных). Доля лизинга в продажах новых грузовиков в текущем году составила 44,5% (+6,2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.), подержанных – 14,8% (+3,4 </a:t>
            </a:r>
            <a:r>
              <a:rPr lang="ru-RU" sz="1200" dirty="0" err="1">
                <a:latin typeface="+mj-lt"/>
              </a:rPr>
              <a:t>п.</a:t>
            </a:r>
            <a:r>
              <a:rPr lang="ru-RU" sz="1200" err="1">
                <a:latin typeface="+mj-lt"/>
              </a:rPr>
              <a:t>п</a:t>
            </a:r>
            <a:r>
              <a:rPr lang="ru-RU" sz="1200">
                <a:latin typeface="+mj-lt"/>
              </a:rPr>
              <a:t>.).</a:t>
            </a:r>
            <a:endParaRPr lang="ru-RU" sz="1200" dirty="0">
              <a:latin typeface="+mj-lt"/>
            </a:endParaRP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ru-RU" sz="1200" dirty="0">
                <a:latin typeface="+mj-lt"/>
              </a:rPr>
              <a:t>Выдача </a:t>
            </a:r>
            <a:r>
              <a:rPr lang="ru-RU" sz="1200" dirty="0">
                <a:latin typeface="+mj-lt"/>
                <a:hlinkClick r:id="rId4"/>
              </a:rPr>
              <a:t>в лизинг прицепной техники </a:t>
            </a:r>
            <a:r>
              <a:rPr lang="ru-RU" sz="1200" dirty="0">
                <a:latin typeface="+mj-lt"/>
              </a:rPr>
              <a:t>сократилась на 49,2% в январе-феврале 2025 года и на 19,6% за два месяца 2026 года. Всего в текущем году в лизинг было выдано 2,8 тыс. ед. прицепов (1,3 тыс. ед. новых и 1,5 тыс. ед. подержанных). В продажах новой техники доля лизинга достигла 51,7% (+11,5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.), а подержанной – 16,8% (+3,2 </a:t>
            </a:r>
            <a:r>
              <a:rPr lang="ru-RU" sz="1200" dirty="0" err="1">
                <a:latin typeface="+mj-lt"/>
              </a:rPr>
              <a:t>п.</a:t>
            </a:r>
            <a:r>
              <a:rPr lang="ru-RU" sz="1200" err="1">
                <a:latin typeface="+mj-lt"/>
              </a:rPr>
              <a:t>п</a:t>
            </a:r>
            <a:r>
              <a:rPr lang="ru-RU" sz="1200">
                <a:latin typeface="+mj-lt"/>
              </a:rPr>
              <a:t>.).</a:t>
            </a:r>
            <a:endParaRPr lang="ru-RU" sz="1200" dirty="0">
              <a:latin typeface="+mj-lt"/>
            </a:endParaRP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ru-RU" sz="1200" dirty="0">
                <a:latin typeface="+mj-lt"/>
                <a:hlinkClick r:id="rId5"/>
              </a:rPr>
              <a:t>Лизинг</a:t>
            </a:r>
            <a:r>
              <a:rPr lang="en-US" sz="1200" dirty="0">
                <a:latin typeface="+mj-lt"/>
                <a:hlinkClick r:id="rId5"/>
              </a:rPr>
              <a:t> LCV</a:t>
            </a:r>
            <a:r>
              <a:rPr lang="ru-RU" sz="1200" dirty="0">
                <a:latin typeface="+mj-lt"/>
                <a:hlinkClick r:id="rId5"/>
              </a:rPr>
              <a:t> </a:t>
            </a:r>
            <a:r>
              <a:rPr lang="ru-RU" sz="1200" dirty="0">
                <a:latin typeface="+mj-lt"/>
              </a:rPr>
              <a:t>по итогам первых двух месяцев 2025 года был меньше, чем в 2024 году на 22,6%. В 2026 году лизинг сократился еще на 10,7% до 5,5 тыс. ед. (4,3 тыс. ед. новых и 1,2 тыс. ед. подержанных). Доля лизинга в продажах новых </a:t>
            </a:r>
            <a:r>
              <a:rPr lang="en-US" sz="1200" dirty="0">
                <a:latin typeface="+mj-lt"/>
              </a:rPr>
              <a:t>LCV</a:t>
            </a:r>
            <a:r>
              <a:rPr lang="ru-RU" sz="1200" dirty="0">
                <a:latin typeface="+mj-lt"/>
              </a:rPr>
              <a:t> составила 39,0% (+5,0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.), подержанных – 2,4% (+0,8 </a:t>
            </a:r>
            <a:r>
              <a:rPr lang="ru-RU" sz="1200" dirty="0" err="1">
                <a:latin typeface="+mj-lt"/>
              </a:rPr>
              <a:t>п.</a:t>
            </a:r>
            <a:r>
              <a:rPr lang="ru-RU" sz="1200" err="1">
                <a:latin typeface="+mj-lt"/>
              </a:rPr>
              <a:t>п</a:t>
            </a:r>
            <a:r>
              <a:rPr lang="ru-RU" sz="1200">
                <a:latin typeface="+mj-lt"/>
              </a:rPr>
              <a:t>.).</a:t>
            </a:r>
            <a:endParaRPr lang="ru-RU" sz="1200" dirty="0">
              <a:latin typeface="+mj-lt"/>
            </a:endParaRP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ru-RU" sz="1200" dirty="0">
                <a:latin typeface="+mj-lt"/>
              </a:rPr>
              <a:t>В январе-феврале 2025 года </a:t>
            </a:r>
            <a:r>
              <a:rPr lang="ru-RU" sz="1200" dirty="0">
                <a:latin typeface="+mj-lt"/>
                <a:hlinkClick r:id="rId6"/>
              </a:rPr>
              <a:t>лизинг автобусов </a:t>
            </a:r>
            <a:r>
              <a:rPr lang="ru-RU" sz="1200" dirty="0">
                <a:latin typeface="+mj-lt"/>
              </a:rPr>
              <a:t>вырос на 10,9%, однако в 2026 году упал почти на треть. За два месяца 2026 года в лизинг было выдано 0,5 тыс. ед. автобусов (0,3 тыс. ед. новых и 0,2 тыс. ед. подержанных). Доля лизинга в продажах новых автобусов выросла до 33,6% (+2,1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.), в продажах подержанных снизилась до 8,3% (-3,9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.).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-1538598" y="5194084"/>
            <a:ext cx="918841" cy="4912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/>
              <a:t>#</a:t>
            </a:r>
            <a:r>
              <a:rPr lang="ru-RU" sz="900" dirty="0" err="1"/>
              <a:t>НАПИ_лизинг</a:t>
            </a:r>
            <a:endParaRPr lang="en-US" sz="9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900" dirty="0"/>
              <a:t>MAX</a:t>
            </a:r>
            <a:endParaRPr lang="ru-RU" sz="9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91468D-F803-448E-81C1-9F0494060A73}"/>
              </a:ext>
            </a:extLst>
          </p:cNvPr>
          <p:cNvSpPr txBox="1"/>
          <p:nvPr/>
        </p:nvSpPr>
        <p:spPr>
          <a:xfrm>
            <a:off x="965321" y="5913708"/>
            <a:ext cx="345960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/>
              <a:t>______________</a:t>
            </a:r>
            <a:br>
              <a:rPr lang="ru-RU" sz="900"/>
            </a:br>
            <a:r>
              <a:rPr lang="ru-RU" sz="900"/>
              <a:t>*</a:t>
            </a:r>
            <a:r>
              <a:rPr lang="ru-RU" sz="900" dirty="0"/>
              <a:t>автомобили с полной массой более 6 т</a:t>
            </a:r>
            <a:br>
              <a:rPr lang="ru-RU" sz="900" dirty="0"/>
            </a:br>
            <a:r>
              <a:rPr lang="ru-RU" sz="900" dirty="0"/>
              <a:t>**автомобили с полной массой до 6 т включительно, в т.ч. пикапы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351547" y="260419"/>
            <a:ext cx="7550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Динамика выдачи в лизинг коммерческой техники в 2024-2026 годах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5AE15DC-CFBD-4CBB-A565-86A114396F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2112" y="904875"/>
            <a:ext cx="6924675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0091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2241</TotalTime>
  <Words>380</Words>
  <Application>Microsoft Office PowerPoint</Application>
  <PresentationFormat>Экран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267</cp:revision>
  <cp:lastPrinted>2025-02-06T07:32:51Z</cp:lastPrinted>
  <dcterms:created xsi:type="dcterms:W3CDTF">2022-08-09T13:01:09Z</dcterms:created>
  <dcterms:modified xsi:type="dcterms:W3CDTF">2026-03-24T07:20:47Z</dcterms:modified>
</cp:coreProperties>
</file>