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FAF"/>
    <a:srgbClr val="FF9999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87" autoAdjust="0"/>
    <p:restoredTop sz="94660"/>
  </p:normalViewPr>
  <p:slideViewPr>
    <p:cSldViewPr snapToGrid="0">
      <p:cViewPr>
        <p:scale>
          <a:sx n="118" d="100"/>
          <a:sy n="118" d="100"/>
        </p:scale>
        <p:origin x="352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373848" y="755291"/>
            <a:ext cx="7675788" cy="169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100" dirty="0"/>
              <a:t>По данным маркетингового агентства </a:t>
            </a:r>
            <a:r>
              <a:rPr lang="ru-RU" sz="1100" dirty="0">
                <a:hlinkClick r:id="rId2"/>
              </a:rPr>
              <a:t>НАПИ</a:t>
            </a:r>
            <a:r>
              <a:rPr lang="ru-RU" sz="1100" dirty="0"/>
              <a:t>, в парке пикапов на 01.01.2026 насчитывается 364,2 тыс. ед. автомобилей.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100" dirty="0"/>
              <a:t>Значительную часть парка составляют пикапы марки </a:t>
            </a:r>
            <a:r>
              <a:rPr lang="en-US" sz="1100" dirty="0"/>
              <a:t>MITSUBISHI</a:t>
            </a:r>
            <a:r>
              <a:rPr lang="ru-RU" sz="1100" dirty="0"/>
              <a:t>, на нее приходится 19,8% парка. Второе место в парке пикапов занимает </a:t>
            </a:r>
            <a:r>
              <a:rPr lang="en-US" sz="1100" dirty="0"/>
              <a:t>TOYOTA </a:t>
            </a:r>
            <a:r>
              <a:rPr lang="ru-RU" sz="1100" dirty="0"/>
              <a:t>с долей в 16,6%. Тройку лидеров закрывает </a:t>
            </a:r>
            <a:r>
              <a:rPr lang="en-US" sz="1100" dirty="0"/>
              <a:t>UAZ</a:t>
            </a:r>
            <a:r>
              <a:rPr lang="ru-RU" sz="1100" dirty="0"/>
              <a:t>, его доля – 14,0%. Также в топ-10 популярных моделей вошли китайские марки </a:t>
            </a:r>
            <a:r>
              <a:rPr lang="en-US" sz="1100" dirty="0"/>
              <a:t>GREAT WALL</a:t>
            </a:r>
            <a:r>
              <a:rPr lang="ru-RU" sz="1100" dirty="0"/>
              <a:t> (8,7%) и </a:t>
            </a:r>
            <a:r>
              <a:rPr lang="en-US" sz="1100" dirty="0"/>
              <a:t>JAC</a:t>
            </a:r>
            <a:r>
              <a:rPr lang="ru-RU" sz="1100" dirty="0"/>
              <a:t> (4,1%).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100" dirty="0"/>
              <a:t>Среди моделей в парке преобладают </a:t>
            </a:r>
            <a:r>
              <a:rPr lang="en-US" sz="1100" dirty="0"/>
              <a:t>MITSUBISHI L200</a:t>
            </a:r>
            <a:r>
              <a:rPr lang="ru-RU" sz="1100" dirty="0"/>
              <a:t> (19,7%), </a:t>
            </a:r>
            <a:r>
              <a:rPr lang="en-US" sz="1100" dirty="0"/>
              <a:t>TOYOTA HILUX</a:t>
            </a:r>
            <a:r>
              <a:rPr lang="ru-RU" sz="1100" dirty="0"/>
              <a:t> (14,2%) и </a:t>
            </a:r>
            <a:r>
              <a:rPr lang="en-US" sz="1100" dirty="0"/>
              <a:t>UAZ 2363</a:t>
            </a:r>
            <a:r>
              <a:rPr lang="ru-RU" sz="1100" dirty="0"/>
              <a:t> (14,0%).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ru-RU" sz="1100" dirty="0">
                <a:solidFill>
                  <a:srgbClr val="000000"/>
                </a:solidFill>
              </a:rPr>
              <a:t>Стоит отметить, что на ТОП-10 марок приходится 86,5% </a:t>
            </a:r>
            <a:r>
              <a:rPr lang="ru-RU" sz="1100" dirty="0">
                <a:solidFill>
                  <a:srgbClr val="000000"/>
                </a:solidFill>
                <a:hlinkClick r:id="rId3"/>
              </a:rPr>
              <a:t>парка пикапов</a:t>
            </a:r>
            <a:r>
              <a:rPr lang="ru-RU" sz="1100" dirty="0">
                <a:solidFill>
                  <a:srgbClr val="000000"/>
                </a:solidFill>
              </a:rPr>
              <a:t>, а на десятку наиболее популярных моделей – </a:t>
            </a:r>
            <a:r>
              <a:rPr lang="ru-RU" sz="1100">
                <a:solidFill>
                  <a:srgbClr val="000000"/>
                </a:solidFill>
              </a:rPr>
              <a:t>73,4%. </a:t>
            </a:r>
            <a:endParaRPr lang="ru-RU" sz="1100" dirty="0"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268866" y="257700"/>
            <a:ext cx="7675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Десять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моделей занимают почти три четверти парка пикапов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05C7E26-C19C-4960-8B32-C6C318FD7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1535" y="2754015"/>
            <a:ext cx="74104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243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125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146</cp:revision>
  <cp:lastPrinted>2025-07-10T07:52:20Z</cp:lastPrinted>
  <dcterms:created xsi:type="dcterms:W3CDTF">2022-08-09T13:01:09Z</dcterms:created>
  <dcterms:modified xsi:type="dcterms:W3CDTF">2026-03-27T09:33:39Z</dcterms:modified>
</cp:coreProperties>
</file>