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183"/>
    <a:srgbClr val="8FAADC"/>
    <a:srgbClr val="AEAEAE"/>
    <a:srgbClr val="949494"/>
    <a:srgbClr val="EE3E3E"/>
    <a:srgbClr val="9AE6C4"/>
    <a:srgbClr val="FD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4660"/>
  </p:normalViewPr>
  <p:slideViewPr>
    <p:cSldViewPr snapToGrid="0">
      <p:cViewPr>
        <p:scale>
          <a:sx n="100" d="100"/>
          <a:sy n="100" d="100"/>
        </p:scale>
        <p:origin x="15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park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1BBDEDA-B00B-4632-8559-800E5D243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929" y="2726662"/>
            <a:ext cx="7210425" cy="365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43954" y="285290"/>
            <a:ext cx="5348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парка грузовиков на 01.01.2026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83929" y="693678"/>
            <a:ext cx="761736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 в парке грузовых автомобилей* на 01.01.2026 г.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насчитывается 3,7 млн единиц техники. </a:t>
            </a:r>
          </a:p>
          <a:p>
            <a:pPr algn="just">
              <a:lnSpc>
                <a:spcPts val="1800"/>
              </a:lnSpc>
            </a:pPr>
            <a:r>
              <a:rPr lang="ru-RU" sz="1100" dirty="0">
                <a:latin typeface="+mj-lt"/>
              </a:rPr>
              <a:t>Самыми крупными сегментами </a:t>
            </a:r>
            <a:r>
              <a:rPr lang="ru-RU" sz="1100" dirty="0">
                <a:latin typeface="+mj-lt"/>
                <a:hlinkClick r:id="rId4"/>
              </a:rPr>
              <a:t>парка грузовых автомобилей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являются самосвал (886,9 тыс. ед.) и седельный тягач (839,0 тыс. ед.). На них приходится 24,1% и 22,8% всего парка соответственно. Бортовая или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тентованная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техника составляет 13,7% парка или 506,1 тыс. ед., фургоны – 13% парка или 477,0 тыс. ед. По 5% парка приходится на сегменты наливной (189,9 тыс. ед.) и подъемной техники (188,6 тыс. ед.). </a:t>
            </a:r>
          </a:p>
          <a:p>
            <a:pPr algn="just">
              <a:lnSpc>
                <a:spcPts val="1800"/>
              </a:lnSpc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Стоит отметить, что ТОП-10 наиболее крупных типов грузовых автомобилей формирует 88,5% </a:t>
            </a:r>
            <a:r>
              <a:rPr lang="ru-RU" sz="1100">
                <a:latin typeface="+mj-lt"/>
                <a:cs typeface="Arial" panose="020B0604020202020204" pitchFamily="34" charset="0"/>
              </a:rPr>
              <a:t>парка. </a:t>
            </a:r>
            <a:endParaRPr lang="ru-RU" sz="11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2370142" y="4032031"/>
            <a:ext cx="1309974" cy="742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НАПИ_грузовые_авто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НАПИ_парк_техники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MAX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326DF2-E158-443C-B14D-065A2E2B182A}"/>
              </a:ext>
            </a:extLst>
          </p:cNvPr>
          <p:cNvSpPr txBox="1"/>
          <p:nvPr/>
        </p:nvSpPr>
        <p:spPr>
          <a:xfrm>
            <a:off x="1193534" y="5933490"/>
            <a:ext cx="22942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/>
              <a:t>* автомобили с полной массой свыше 6 т</a:t>
            </a:r>
          </a:p>
        </p:txBody>
      </p:sp>
    </p:spTree>
    <p:extLst>
      <p:ext uri="{BB962C8B-B14F-4D97-AF65-F5344CB8AC3E}">
        <p14:creationId xmlns:p14="http://schemas.microsoft.com/office/powerpoint/2010/main" val="430922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145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55</cp:revision>
  <dcterms:created xsi:type="dcterms:W3CDTF">2022-08-09T13:01:09Z</dcterms:created>
  <dcterms:modified xsi:type="dcterms:W3CDTF">2026-02-24T07:32:48Z</dcterms:modified>
</cp:coreProperties>
</file>